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5" r:id="rId3"/>
    <p:sldId id="538" r:id="rId4"/>
    <p:sldId id="521" r:id="rId5"/>
    <p:sldId id="527" r:id="rId6"/>
    <p:sldId id="539" r:id="rId7"/>
    <p:sldId id="540" r:id="rId8"/>
    <p:sldId id="522" r:id="rId9"/>
    <p:sldId id="523" r:id="rId10"/>
    <p:sldId id="524" r:id="rId11"/>
    <p:sldId id="528" r:id="rId12"/>
    <p:sldId id="531" r:id="rId13"/>
    <p:sldId id="532" r:id="rId14"/>
    <p:sldId id="533" r:id="rId15"/>
    <p:sldId id="529" r:id="rId16"/>
    <p:sldId id="534" r:id="rId17"/>
    <p:sldId id="535" r:id="rId18"/>
    <p:sldId id="536" r:id="rId19"/>
    <p:sldId id="427" r:id="rId20"/>
  </p:sldIdLst>
  <p:sldSz cx="12192000" cy="6858000"/>
  <p:notesSz cx="6858000" cy="9144000"/>
  <p:embeddedFontLst>
    <p:embeddedFont>
      <p:font typeface="楷体" panose="02010609060101010101" pitchFamily="49" charset="-122"/>
      <p:regular r:id="rId21"/>
    </p:embeddedFont>
    <p:embeddedFont>
      <p:font typeface="微软雅黑" panose="020B0503020204020204" pitchFamily="34" charset="-122"/>
      <p:regular r:id="rId22"/>
      <p:bold r:id="rId23"/>
    </p:embeddedFont>
    <p:embeddedFont>
      <p:font typeface="方正隶变_GBK" panose="03000509000000000000" pitchFamily="65" charset="-122"/>
      <p:regular r:id="rId24"/>
    </p:embeddedFont>
    <p:embeddedFont>
      <p:font typeface="方正黑体_GBK" panose="03000509000000000000" pitchFamily="65" charset="-122"/>
      <p:regular r:id="rId25"/>
    </p:embeddedFont>
    <p:embeddedFont>
      <p:font typeface="方正小标宋_GBK" panose="03000509000000000000" pitchFamily="65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  <p:embeddedFont>
      <p:font typeface="方正大标宋简体" panose="02010600030101010101" charset="-122"/>
      <p:regular r:id="rId31"/>
    </p:embeddedFont>
    <p:embeddedFont>
      <p:font typeface="方正大标宋_GBK" panose="03000509000000000000" pitchFamily="65" charset="-122"/>
      <p:regular r:id="rId3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font" Target="fonts/font12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2026/3/21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5" Type="http://schemas.openxmlformats.org/officeDocument/2006/relationships/image" Target="../media/image12.TIF"/><Relationship Id="rId4" Type="http://schemas.openxmlformats.org/officeDocument/2006/relationships/image" Target="../media/image11.T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tif"/><Relationship Id="rId3" Type="http://schemas.openxmlformats.org/officeDocument/2006/relationships/image" Target="../media/image3.png"/><Relationship Id="rId7" Type="http://schemas.openxmlformats.org/officeDocument/2006/relationships/image" Target="../media/image16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6" Type="http://schemas.openxmlformats.org/officeDocument/2006/relationships/image" Target="../media/image15.tif"/><Relationship Id="rId5" Type="http://schemas.openxmlformats.org/officeDocument/2006/relationships/image" Target="../media/image14.tif"/><Relationship Id="rId4" Type="http://schemas.openxmlformats.org/officeDocument/2006/relationships/image" Target="../media/image13.t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4" Type="http://schemas.openxmlformats.org/officeDocument/2006/relationships/image" Target="../media/image18.t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20.tif"/><Relationship Id="rId4" Type="http://schemas.openxmlformats.org/officeDocument/2006/relationships/image" Target="../media/image19.t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ti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Relationship Id="rId6" Type="http://schemas.openxmlformats.org/officeDocument/2006/relationships/image" Target="../media/image6.tif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4" Type="http://schemas.openxmlformats.org/officeDocument/2006/relationships/image" Target="../media/image10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Unit 4   </a:t>
            </a: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综合训练 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A07AE4-FF3B-463E-8B6C-50CD43F95458}"/>
              </a:ext>
            </a:extLst>
          </p:cNvPr>
          <p:cNvSpPr/>
          <p:nvPr/>
        </p:nvSpPr>
        <p:spPr>
          <a:xfrm>
            <a:off x="606724" y="829955"/>
            <a:ext cx="10478219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are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A.these;Chinese knots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B.these;Chinese knot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C.this;picture book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5AF4E62-DFD7-43C4-801A-A23D1D339BF9}"/>
              </a:ext>
            </a:extLst>
          </p:cNvPr>
          <p:cNvSpPr/>
          <p:nvPr/>
        </p:nvSpPr>
        <p:spPr>
          <a:xfrm>
            <a:off x="1107057" y="10649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2995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505460" y="1604370"/>
            <a:ext cx="11148827" cy="4487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we go to the field(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田野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to learn 1.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(A.with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B.about) plants and animals.We like 2.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(A.asking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B.answering) questions.Xiaoming goes up a tree and 3.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altLang="zh-CN" sz="3400" u="sng" dirty="0" smtClean="0">
                <a:solidFill>
                  <a:schemeClr val="bg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(A.watch</a:t>
            </a:r>
            <a:r>
              <a:rPr lang="zh-CN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B.watches) the            .He stays there 4.</a:t>
            </a:r>
            <a:r>
              <a:rPr lang="zh-CN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</a:t>
            </a:r>
            <a:r>
              <a:rPr lang="zh-CN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(A.at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B.for) a long time.He says,“It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will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将会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5.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(A.grow up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B.get up) and become(</a:t>
            </a:r>
            <a:r>
              <a:rPr lang="zh-CN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变成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 a 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.”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3949" y="821065"/>
            <a:ext cx="11451878" cy="6924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六、</a:t>
            </a:r>
            <a:r>
              <a:rPr lang="en-US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Betty</a:t>
            </a:r>
            <a:r>
              <a:rPr lang="zh-CN" altLang="zh-CN" sz="30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写了一篇有关研学活动的日记。选择合适的一项补全短文。</a:t>
            </a:r>
            <a:endParaRPr lang="zh-CN" altLang="zh-CN" sz="3000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153886" y="1688976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994549" y="2412265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0439221" y="3121223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18" name="image263.jpeg"/>
          <p:cNvPicPr/>
          <p:nvPr/>
        </p:nvPicPr>
        <p:blipFill>
          <a:blip r:embed="rId4"/>
          <a:stretch>
            <a:fillRect/>
          </a:stretch>
        </p:blipFill>
        <p:spPr>
          <a:xfrm>
            <a:off x="5286879" y="3809813"/>
            <a:ext cx="943394" cy="785237"/>
          </a:xfrm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9783614" y="3855148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493404" y="4584884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pic>
        <p:nvPicPr>
          <p:cNvPr id="21" name="image264.jpeg"/>
          <p:cNvPicPr/>
          <p:nvPr/>
        </p:nvPicPr>
        <p:blipFill>
          <a:blip r:embed="rId5"/>
          <a:stretch>
            <a:fillRect/>
          </a:stretch>
        </p:blipFill>
        <p:spPr>
          <a:xfrm>
            <a:off x="6005987" y="5325726"/>
            <a:ext cx="1200112" cy="10405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285569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922DFE0-0EA4-4198-A508-AFB9ADF8C9D5}"/>
              </a:ext>
            </a:extLst>
          </p:cNvPr>
          <p:cNvSpPr/>
          <p:nvPr/>
        </p:nvSpPr>
        <p:spPr>
          <a:xfrm>
            <a:off x="505459" y="861094"/>
            <a:ext cx="10821023" cy="5804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七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从方框中选择适当的句子补全对话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并将其字母编号填在横线上。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Lili:Hello.Lele.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Lele: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.Look at my 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family photo.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Lili:Who is this?</a:t>
            </a:r>
          </a:p>
          <a:p>
            <a:pPr>
              <a:lnSpc>
                <a:spcPct val="150000"/>
              </a:lnSpc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</a:rPr>
              <a:t>.He likes running.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DD2A955A-AF83-4C2A-A0F1-9050812B0ADB}"/>
              </a:ext>
            </a:extLst>
          </p:cNvPr>
          <p:cNvSpPr/>
          <p:nvPr/>
        </p:nvSpPr>
        <p:spPr>
          <a:xfrm>
            <a:off x="5915970" y="1682159"/>
            <a:ext cx="558066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father.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painting.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does she like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D.I like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E.Hello,Lili.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B3012A7-9045-4DC3-B340-22415984E569}"/>
              </a:ext>
            </a:extLst>
          </p:cNvPr>
          <p:cNvSpPr/>
          <p:nvPr/>
        </p:nvSpPr>
        <p:spPr>
          <a:xfrm>
            <a:off x="5915970" y="1770284"/>
            <a:ext cx="5522656" cy="39576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DFC3859F-B1FD-4AE7-BDA9-4D4775D53BF3}"/>
              </a:ext>
            </a:extLst>
          </p:cNvPr>
          <p:cNvSpPr/>
          <p:nvPr/>
        </p:nvSpPr>
        <p:spPr>
          <a:xfrm>
            <a:off x="2320897" y="343824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44CA920-5CB6-4237-8B55-347CA35D8CA2}"/>
              </a:ext>
            </a:extLst>
          </p:cNvPr>
          <p:cNvSpPr/>
          <p:nvPr/>
        </p:nvSpPr>
        <p:spPr>
          <a:xfrm>
            <a:off x="2320897" y="589851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987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95D5701-275D-4D51-88B4-758CD8E08FA5}"/>
              </a:ext>
            </a:extLst>
          </p:cNvPr>
          <p:cNvSpPr/>
          <p:nvPr/>
        </p:nvSpPr>
        <p:spPr>
          <a:xfrm>
            <a:off x="5924596" y="1080170"/>
            <a:ext cx="5522656" cy="395764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EF28B20-60B4-4976-9B36-DE7C3D28C2B4}"/>
              </a:ext>
            </a:extLst>
          </p:cNvPr>
          <p:cNvSpPr/>
          <p:nvPr/>
        </p:nvSpPr>
        <p:spPr>
          <a:xfrm>
            <a:off x="6008687" y="979738"/>
            <a:ext cx="5580667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father.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B.She likes painting.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 does she like doing?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D.I like reading books.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E.Hello,Lili.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4765A35-C39E-46A8-AD6A-C063D5840E22}"/>
              </a:ext>
            </a:extLst>
          </p:cNvPr>
          <p:cNvSpPr/>
          <p:nvPr/>
        </p:nvSpPr>
        <p:spPr>
          <a:xfrm>
            <a:off x="602646" y="934964"/>
            <a:ext cx="5305876" cy="54868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Lili:Is this your mother?</a:t>
            </a: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Lele:Yes,she is.Lili: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3.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400" u="sng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Lele:She likes singing.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Lili:What about your sister?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Lili:What do you like doing?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Lele:</a:t>
            </a:r>
            <a:r>
              <a:rPr lang="en-US" altLang="zh-CN" sz="3400" b="1">
                <a:latin typeface="Times New Roman" panose="02020603050405020304" pitchFamily="18" charset="0"/>
                <a:ea typeface="宋体" panose="02010600030101010101" pitchFamily="2" charset="-122"/>
              </a:rPr>
              <a:t>5.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　</a:t>
            </a:r>
            <a:r>
              <a:rPr lang="en-US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zh-CN" altLang="zh-CN" sz="34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　　</a:t>
            </a:r>
            <a:r>
              <a:rPr lang="en-US" altLang="zh-CN" sz="3400">
                <a:latin typeface="Times New Roman" panose="02020603050405020304" pitchFamily="18" charset="0"/>
                <a:ea typeface="宋体" panose="02010600030101010101" pitchFamily="2" charset="-122"/>
              </a:rPr>
              <a:t> </a:t>
            </a:r>
            <a:endParaRPr lang="zh-CN" altLang="zh-CN" sz="3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4BB9804-438A-4D5F-8A9B-1F8FDD80002A}"/>
              </a:ext>
            </a:extLst>
          </p:cNvPr>
          <p:cNvSpPr/>
          <p:nvPr/>
        </p:nvSpPr>
        <p:spPr>
          <a:xfrm>
            <a:off x="4803859" y="182469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3E22B6B3-7D51-4D14-A500-EAAA50F65745}"/>
              </a:ext>
            </a:extLst>
          </p:cNvPr>
          <p:cNvSpPr/>
          <p:nvPr/>
        </p:nvSpPr>
        <p:spPr>
          <a:xfrm>
            <a:off x="2129521" y="411069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A2623BD1-F845-4A04-BD38-33A78F0660CC}"/>
              </a:ext>
            </a:extLst>
          </p:cNvPr>
          <p:cNvSpPr/>
          <p:nvPr/>
        </p:nvSpPr>
        <p:spPr>
          <a:xfrm>
            <a:off x="2298798" y="569875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619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6A28D8BA-7C41-4173-BE02-3DDE66704E6D}"/>
              </a:ext>
            </a:extLst>
          </p:cNvPr>
          <p:cNvSpPr/>
          <p:nvPr/>
        </p:nvSpPr>
        <p:spPr>
          <a:xfrm>
            <a:off x="598097" y="861094"/>
            <a:ext cx="10771517" cy="5792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八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根据对话内容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在表格中相应的位置打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      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Bob:Hello,Mary!What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hobby?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Mary:I like dancing.What about you,Bob?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Bob:I like painting.And you,Tom?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Tom:I like swimming.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Bob:Do you like running,Chen Jie?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Chen Jie:No,I don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t.I like playing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ping-pong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Wu Yifan:I like skating.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A158040-E18E-49F4-84C8-EA573DCAA7C6}"/>
              </a:ext>
            </a:extLst>
          </p:cNvPr>
          <p:cNvSpPr/>
          <p:nvPr/>
        </p:nvSpPr>
        <p:spPr>
          <a:xfrm>
            <a:off x="9209420" y="861094"/>
            <a:ext cx="69762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06755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xmlns="" id="{0AB025E1-EE3D-4356-AF48-75DF9DB057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744553"/>
              </p:ext>
            </p:extLst>
          </p:nvPr>
        </p:nvGraphicFramePr>
        <p:xfrm>
          <a:off x="713117" y="1040684"/>
          <a:ext cx="10765765" cy="4851158"/>
        </p:xfrm>
        <a:graphic>
          <a:graphicData uri="http://schemas.openxmlformats.org/drawingml/2006/table">
            <a:tbl>
              <a:tblPr firstRow="1" firstCol="1" bandRow="1"/>
              <a:tblGrid>
                <a:gridCol w="1995577">
                  <a:extLst>
                    <a:ext uri="{9D8B030D-6E8A-4147-A177-3AD203B41FA5}">
                      <a16:colId xmlns:a16="http://schemas.microsoft.com/office/drawing/2014/main" xmlns="" val="874107434"/>
                    </a:ext>
                  </a:extLst>
                </a:gridCol>
                <a:gridCol w="1647646">
                  <a:extLst>
                    <a:ext uri="{9D8B030D-6E8A-4147-A177-3AD203B41FA5}">
                      <a16:colId xmlns:a16="http://schemas.microsoft.com/office/drawing/2014/main" xmlns="" val="3260877618"/>
                    </a:ext>
                  </a:extLst>
                </a:gridCol>
                <a:gridCol w="1742535">
                  <a:extLst>
                    <a:ext uri="{9D8B030D-6E8A-4147-A177-3AD203B41FA5}">
                      <a16:colId xmlns:a16="http://schemas.microsoft.com/office/drawing/2014/main" xmlns="" val="3517457670"/>
                    </a:ext>
                  </a:extLst>
                </a:gridCol>
                <a:gridCol w="1897812">
                  <a:extLst>
                    <a:ext uri="{9D8B030D-6E8A-4147-A177-3AD203B41FA5}">
                      <a16:colId xmlns:a16="http://schemas.microsoft.com/office/drawing/2014/main" xmlns="" val="540070467"/>
                    </a:ext>
                  </a:extLst>
                </a:gridCol>
                <a:gridCol w="1739660">
                  <a:extLst>
                    <a:ext uri="{9D8B030D-6E8A-4147-A177-3AD203B41FA5}">
                      <a16:colId xmlns:a16="http://schemas.microsoft.com/office/drawing/2014/main" xmlns="" val="914676521"/>
                    </a:ext>
                  </a:extLst>
                </a:gridCol>
                <a:gridCol w="1742535">
                  <a:extLst>
                    <a:ext uri="{9D8B030D-6E8A-4147-A177-3AD203B41FA5}">
                      <a16:colId xmlns:a16="http://schemas.microsoft.com/office/drawing/2014/main" xmlns="" val="188216855"/>
                    </a:ext>
                  </a:extLst>
                </a:gridCol>
              </a:tblGrid>
              <a:tr h="184053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14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03274666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Mary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682357689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Tom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4191833515"/>
                  </a:ext>
                </a:extLst>
              </a:tr>
              <a:tr h="6452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Chen Jie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6482356"/>
                  </a:ext>
                </a:extLst>
              </a:tr>
              <a:tr h="5221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Bob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776887320"/>
                  </a:ext>
                </a:extLst>
              </a:tr>
              <a:tr h="71944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Wu Yifan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6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600">
                        <a:effectLst/>
                        <a:latin typeface="Calibri" panose="020F0502020204030204" pitchFamily="34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3447408"/>
                  </a:ext>
                </a:extLst>
              </a:tr>
            </a:tbl>
          </a:graphicData>
        </a:graphic>
      </p:graphicFrame>
      <p:pic>
        <p:nvPicPr>
          <p:cNvPr id="10" name="image271.jpeg">
            <a:extLst>
              <a:ext uri="{FF2B5EF4-FFF2-40B4-BE49-F238E27FC236}">
                <a16:creationId xmlns:a16="http://schemas.microsoft.com/office/drawing/2014/main" xmlns="" id="{F3CE6734-F6EE-4425-B591-3AA82C4541C3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804949" y="1386680"/>
            <a:ext cx="1465126" cy="1363529"/>
          </a:xfrm>
          <a:prstGeom prst="rect">
            <a:avLst/>
          </a:prstGeom>
        </p:spPr>
      </p:pic>
      <p:pic>
        <p:nvPicPr>
          <p:cNvPr id="11" name="image272.jpeg">
            <a:extLst>
              <a:ext uri="{FF2B5EF4-FFF2-40B4-BE49-F238E27FC236}">
                <a16:creationId xmlns:a16="http://schemas.microsoft.com/office/drawing/2014/main" xmlns="" id="{B0B3CDB1-65CB-40C5-A5B8-16A6B2B09AA9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401443" y="1393526"/>
            <a:ext cx="1619795" cy="1214668"/>
          </a:xfrm>
          <a:prstGeom prst="rect">
            <a:avLst/>
          </a:prstGeom>
        </p:spPr>
      </p:pic>
      <p:pic>
        <p:nvPicPr>
          <p:cNvPr id="12" name="image273.jpeg">
            <a:extLst>
              <a:ext uri="{FF2B5EF4-FFF2-40B4-BE49-F238E27FC236}">
                <a16:creationId xmlns:a16="http://schemas.microsoft.com/office/drawing/2014/main" xmlns="" id="{74E8408F-DDDB-4A34-B9B8-05275DE1C6CA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6200936" y="1306418"/>
            <a:ext cx="1720991" cy="1443791"/>
          </a:xfrm>
          <a:prstGeom prst="rect">
            <a:avLst/>
          </a:prstGeom>
        </p:spPr>
      </p:pic>
      <p:pic>
        <p:nvPicPr>
          <p:cNvPr id="13" name="image274.jpeg">
            <a:extLst>
              <a:ext uri="{FF2B5EF4-FFF2-40B4-BE49-F238E27FC236}">
                <a16:creationId xmlns:a16="http://schemas.microsoft.com/office/drawing/2014/main" xmlns="" id="{3932D704-A7EA-4BA7-A1C5-E312A5930728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8016873" y="1446767"/>
            <a:ext cx="1690774" cy="1101050"/>
          </a:xfrm>
          <a:prstGeom prst="rect">
            <a:avLst/>
          </a:prstGeom>
        </p:spPr>
      </p:pic>
      <p:pic>
        <p:nvPicPr>
          <p:cNvPr id="14" name="image275.jpeg">
            <a:extLst>
              <a:ext uri="{FF2B5EF4-FFF2-40B4-BE49-F238E27FC236}">
                <a16:creationId xmlns:a16="http://schemas.microsoft.com/office/drawing/2014/main" xmlns="" id="{1DE4BE5D-FC16-4E98-B1F9-1F1169DF8528}"/>
              </a:ext>
            </a:extLst>
          </p:cNvPr>
          <p:cNvPicPr/>
          <p:nvPr/>
        </p:nvPicPr>
        <p:blipFill>
          <a:blip r:embed="rId8"/>
          <a:stretch>
            <a:fillRect/>
          </a:stretch>
        </p:blipFill>
        <p:spPr>
          <a:xfrm>
            <a:off x="9916891" y="1285084"/>
            <a:ext cx="1465126" cy="1465126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6BF3419-536C-403D-9947-5633AB40783C}"/>
              </a:ext>
            </a:extLst>
          </p:cNvPr>
          <p:cNvSpPr txBox="1"/>
          <p:nvPr/>
        </p:nvSpPr>
        <p:spPr>
          <a:xfrm>
            <a:off x="10230618" y="275020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84A2C6B8-D859-4C7F-A5EC-74BADC31C0E0}"/>
              </a:ext>
            </a:extLst>
          </p:cNvPr>
          <p:cNvSpPr txBox="1"/>
          <p:nvPr/>
        </p:nvSpPr>
        <p:spPr>
          <a:xfrm>
            <a:off x="8421420" y="329637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E44A9E50-D54F-4676-8BA5-D9BFA8277671}"/>
              </a:ext>
            </a:extLst>
          </p:cNvPr>
          <p:cNvSpPr txBox="1"/>
          <p:nvPr/>
        </p:nvSpPr>
        <p:spPr>
          <a:xfrm>
            <a:off x="4860826" y="390047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4FB2342E-6D69-47A5-AAB0-3358BAC4CA03}"/>
              </a:ext>
            </a:extLst>
          </p:cNvPr>
          <p:cNvSpPr txBox="1"/>
          <p:nvPr/>
        </p:nvSpPr>
        <p:spPr>
          <a:xfrm>
            <a:off x="6724132" y="452132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6902663-BC15-462D-AA25-A89C95E85EE1}"/>
              </a:ext>
            </a:extLst>
          </p:cNvPr>
          <p:cNvSpPr txBox="1"/>
          <p:nvPr/>
        </p:nvSpPr>
        <p:spPr>
          <a:xfrm>
            <a:off x="3187301" y="5176415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44311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A97B20C-C625-474F-9A48-0667DBF0AF6F}"/>
              </a:ext>
            </a:extLst>
          </p:cNvPr>
          <p:cNvSpPr/>
          <p:nvPr/>
        </p:nvSpPr>
        <p:spPr>
          <a:xfrm>
            <a:off x="505460" y="875802"/>
            <a:ext cx="10803770" cy="1665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九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下面是三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班英语课上老师对学生的兴趣爱好调查统计图。看图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选择正确答案。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8.jpeg">
            <a:extLst>
              <a:ext uri="{FF2B5EF4-FFF2-40B4-BE49-F238E27FC236}">
                <a16:creationId xmlns:a16="http://schemas.microsoft.com/office/drawing/2014/main" xmlns="" id="{69B330FD-9E04-4FF4-8B95-0AC6A6834B6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1408270" y="2698424"/>
            <a:ext cx="8736393" cy="371931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10306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F1B5ABA-38A0-4E8B-8435-94B6E6A9A231}"/>
              </a:ext>
            </a:extLst>
          </p:cNvPr>
          <p:cNvSpPr/>
          <p:nvPr/>
        </p:nvSpPr>
        <p:spPr>
          <a:xfrm>
            <a:off x="743698" y="1176782"/>
            <a:ext cx="10529978" cy="41585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Eight children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A.painting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B.reading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C.making kites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比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多多少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A.One	                 B.Two	                 C.Three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899D120E-DA09-4915-AA3F-EA49D599D4AC}"/>
              </a:ext>
            </a:extLst>
          </p:cNvPr>
          <p:cNvSpPr/>
          <p:nvPr/>
        </p:nvSpPr>
        <p:spPr>
          <a:xfrm>
            <a:off x="1254718" y="13790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B0684811-0728-40E4-96BB-DC40898F33AA}"/>
              </a:ext>
            </a:extLst>
          </p:cNvPr>
          <p:cNvSpPr/>
          <p:nvPr/>
        </p:nvSpPr>
        <p:spPr>
          <a:xfrm>
            <a:off x="1280366" y="3830911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9" name="image189.jpeg">
            <a:extLst>
              <a:ext uri="{FF2B5EF4-FFF2-40B4-BE49-F238E27FC236}">
                <a16:creationId xmlns:a16="http://schemas.microsoft.com/office/drawing/2014/main" xmlns="" id="{CB5B05C6-8244-4D8E-A67F-0E04DBEF08BC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2493026" y="3655095"/>
            <a:ext cx="1406113" cy="997964"/>
          </a:xfrm>
          <a:prstGeom prst="rect">
            <a:avLst/>
          </a:prstGeom>
        </p:spPr>
      </p:pic>
      <p:pic>
        <p:nvPicPr>
          <p:cNvPr id="10" name="image190.jpeg">
            <a:extLst>
              <a:ext uri="{FF2B5EF4-FFF2-40B4-BE49-F238E27FC236}">
                <a16:creationId xmlns:a16="http://schemas.microsoft.com/office/drawing/2014/main" xmlns="" id="{D1BF6435-7616-4442-8BFA-369E1640F3B6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568646" y="3552036"/>
            <a:ext cx="1280064" cy="11737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04973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3F056D0-372A-4E2D-8E09-969AD93117EF}"/>
              </a:ext>
            </a:extLst>
          </p:cNvPr>
          <p:cNvSpPr/>
          <p:nvPr/>
        </p:nvSpPr>
        <p:spPr>
          <a:xfrm>
            <a:off x="622698" y="930500"/>
            <a:ext cx="675056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Five children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FCF2EB1-3014-4D2B-9D6B-5D32547424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59" y="1646237"/>
            <a:ext cx="2560788" cy="1397384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39C2E23-1525-425C-AD63-6A1E8F6E6EC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9586" y="1733950"/>
            <a:ext cx="2010225" cy="1273358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3E993E40-4D56-46C3-8800-4B75705A35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95826" y="1554404"/>
            <a:ext cx="2286530" cy="1506097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96B3D274-7637-4575-A8C5-09F0C05597A3}"/>
              </a:ext>
            </a:extLst>
          </p:cNvPr>
          <p:cNvSpPr/>
          <p:nvPr/>
        </p:nvSpPr>
        <p:spPr>
          <a:xfrm>
            <a:off x="715326" y="3164427"/>
            <a:ext cx="10507640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children like making robots.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A.Ten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B.Eleven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C.Twelve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many children like reading books?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A.Eight.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B.Twelve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C.Nine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D6D753D-D541-4D88-94A6-3D537758770D}"/>
              </a:ext>
            </a:extLst>
          </p:cNvPr>
          <p:cNvSpPr/>
          <p:nvPr/>
        </p:nvSpPr>
        <p:spPr>
          <a:xfrm>
            <a:off x="1098977" y="981130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62C316DF-03A3-432D-941C-C2E0E3430123}"/>
              </a:ext>
            </a:extLst>
          </p:cNvPr>
          <p:cNvSpPr/>
          <p:nvPr/>
        </p:nvSpPr>
        <p:spPr>
          <a:xfrm>
            <a:off x="1256940" y="333866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70BCDEED-3C87-4A31-9190-D2962C7CEB87}"/>
              </a:ext>
            </a:extLst>
          </p:cNvPr>
          <p:cNvSpPr/>
          <p:nvPr/>
        </p:nvSpPr>
        <p:spPr>
          <a:xfrm>
            <a:off x="1207115" y="504380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347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3" name="矩形 12"/>
          <p:cNvSpPr/>
          <p:nvPr/>
        </p:nvSpPr>
        <p:spPr>
          <a:xfrm>
            <a:off x="603849" y="861095"/>
            <a:ext cx="10748513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一、选出下列每组单词中不同类的一项。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1.A.when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B.why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C.plant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2.A.his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B.swim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C.learn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)3.A.kite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B.after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C.robot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4.A.singing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B.playing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C.interesting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5.A.skate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B.watching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C.ski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162049" y="189813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1149224" y="268059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74872" y="352637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83498" y="4363971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149224" y="5209747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78793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638355" y="946407"/>
            <a:ext cx="1134373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二、判断下列每组单词划线部分的发音是否相同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不同的写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r>
              <a:rPr lang="en-US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ake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i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obot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f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3.h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k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fter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5.st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dy	c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te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(          )6.sw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    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nteresting</a:t>
            </a:r>
            <a:endParaRPr lang="zh-CN" altLang="zh-CN" sz="36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213195" y="278266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213194" y="36148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213194" y="4446943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667744" y="2782669"/>
            <a:ext cx="4411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734101" y="361480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734101" y="4455894"/>
            <a:ext cx="441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1043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5768B00-A5EB-4D07-9A39-45C9C9EE52B4}"/>
              </a:ext>
            </a:extLst>
          </p:cNvPr>
          <p:cNvSpPr/>
          <p:nvPr/>
        </p:nvSpPr>
        <p:spPr>
          <a:xfrm>
            <a:off x="605005" y="934964"/>
            <a:ext cx="84946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给下列句子或对话选择相应的图片。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image182.jpeg">
            <a:extLst>
              <a:ext uri="{FF2B5EF4-FFF2-40B4-BE49-F238E27FC236}">
                <a16:creationId xmlns:a16="http://schemas.microsoft.com/office/drawing/2014/main" xmlns="" id="{5F9F0806-F3FE-4DC6-A52A-B633ED1B94E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4144" y="1791943"/>
            <a:ext cx="1887294" cy="1644874"/>
          </a:xfrm>
          <a:prstGeom prst="rect">
            <a:avLst/>
          </a:prstGeom>
        </p:spPr>
      </p:pic>
      <p:pic>
        <p:nvPicPr>
          <p:cNvPr id="9" name="image183.jpeg">
            <a:extLst>
              <a:ext uri="{FF2B5EF4-FFF2-40B4-BE49-F238E27FC236}">
                <a16:creationId xmlns:a16="http://schemas.microsoft.com/office/drawing/2014/main" xmlns="" id="{9AB5E263-968B-43EA-B58F-C1940FF9D20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50796" y="1777619"/>
            <a:ext cx="1887294" cy="1644874"/>
          </a:xfrm>
          <a:prstGeom prst="rect">
            <a:avLst/>
          </a:prstGeom>
        </p:spPr>
      </p:pic>
      <p:pic>
        <p:nvPicPr>
          <p:cNvPr id="11" name="image184.jpeg">
            <a:extLst>
              <a:ext uri="{FF2B5EF4-FFF2-40B4-BE49-F238E27FC236}">
                <a16:creationId xmlns:a16="http://schemas.microsoft.com/office/drawing/2014/main" xmlns="" id="{AF387017-64F6-4F3D-9F42-2C63072734C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12566" y="1800569"/>
            <a:ext cx="1887294" cy="1644874"/>
          </a:xfrm>
          <a:prstGeom prst="rect">
            <a:avLst/>
          </a:prstGeom>
        </p:spPr>
      </p:pic>
      <p:pic>
        <p:nvPicPr>
          <p:cNvPr id="13" name="image186.jpeg">
            <a:extLst>
              <a:ext uri="{FF2B5EF4-FFF2-40B4-BE49-F238E27FC236}">
                <a16:creationId xmlns:a16="http://schemas.microsoft.com/office/drawing/2014/main" xmlns="" id="{5CFBF610-8530-438A-B210-B103E8879FA7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463878" y="1777619"/>
            <a:ext cx="1887294" cy="16448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3DA3E9-3330-4849-B1A6-571959728896}"/>
              </a:ext>
            </a:extLst>
          </p:cNvPr>
          <p:cNvSpPr/>
          <p:nvPr/>
        </p:nvSpPr>
        <p:spPr>
          <a:xfrm>
            <a:off x="644144" y="3282889"/>
            <a:ext cx="1069717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                 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       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                  D                 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 skiing.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—Do you like watching mantis?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Amy likes dancing.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8352775-28C3-45E2-90AF-5DFF7101E0DD}"/>
              </a:ext>
            </a:extLst>
          </p:cNvPr>
          <p:cNvSpPr/>
          <p:nvPr/>
        </p:nvSpPr>
        <p:spPr>
          <a:xfrm>
            <a:off x="1227555" y="4353144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35E9E412-52B2-466E-B38C-D26B8F9401A8}"/>
              </a:ext>
            </a:extLst>
          </p:cNvPr>
          <p:cNvSpPr/>
          <p:nvPr/>
        </p:nvSpPr>
        <p:spPr>
          <a:xfrm>
            <a:off x="1227555" y="515860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402A779-7220-46FD-94F0-858B9CB6E62A}"/>
              </a:ext>
            </a:extLst>
          </p:cNvPr>
          <p:cNvSpPr/>
          <p:nvPr/>
        </p:nvSpPr>
        <p:spPr>
          <a:xfrm>
            <a:off x="1185154" y="596407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87998" y="1826447"/>
            <a:ext cx="1946405" cy="165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8" name="image182.jpeg">
            <a:extLst>
              <a:ext uri="{FF2B5EF4-FFF2-40B4-BE49-F238E27FC236}">
                <a16:creationId xmlns:a16="http://schemas.microsoft.com/office/drawing/2014/main" xmlns="" id="{5F9F0806-F3FE-4DC6-A52A-B633ED1B94E7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44144" y="1006939"/>
            <a:ext cx="1887294" cy="1644874"/>
          </a:xfrm>
          <a:prstGeom prst="rect">
            <a:avLst/>
          </a:prstGeom>
        </p:spPr>
      </p:pic>
      <p:pic>
        <p:nvPicPr>
          <p:cNvPr id="9" name="image183.jpeg">
            <a:extLst>
              <a:ext uri="{FF2B5EF4-FFF2-40B4-BE49-F238E27FC236}">
                <a16:creationId xmlns:a16="http://schemas.microsoft.com/office/drawing/2014/main" xmlns="" id="{9AB5E263-968B-43EA-B58F-C1940FF9D200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2850796" y="992615"/>
            <a:ext cx="1887294" cy="1644874"/>
          </a:xfrm>
          <a:prstGeom prst="rect">
            <a:avLst/>
          </a:prstGeom>
        </p:spPr>
      </p:pic>
      <p:pic>
        <p:nvPicPr>
          <p:cNvPr id="11" name="image184.jpeg">
            <a:extLst>
              <a:ext uri="{FF2B5EF4-FFF2-40B4-BE49-F238E27FC236}">
                <a16:creationId xmlns:a16="http://schemas.microsoft.com/office/drawing/2014/main" xmlns="" id="{AF387017-64F6-4F3D-9F42-2C63072734C7}"/>
              </a:ext>
            </a:extLst>
          </p:cNvPr>
          <p:cNvPicPr/>
          <p:nvPr/>
        </p:nvPicPr>
        <p:blipFill>
          <a:blip r:embed="rId6"/>
          <a:stretch>
            <a:fillRect/>
          </a:stretch>
        </p:blipFill>
        <p:spPr>
          <a:xfrm>
            <a:off x="5012566" y="1015565"/>
            <a:ext cx="1887294" cy="1644874"/>
          </a:xfrm>
          <a:prstGeom prst="rect">
            <a:avLst/>
          </a:prstGeom>
        </p:spPr>
      </p:pic>
      <p:pic>
        <p:nvPicPr>
          <p:cNvPr id="13" name="image186.jpeg">
            <a:extLst>
              <a:ext uri="{FF2B5EF4-FFF2-40B4-BE49-F238E27FC236}">
                <a16:creationId xmlns:a16="http://schemas.microsoft.com/office/drawing/2014/main" xmlns="" id="{5CFBF610-8530-438A-B210-B103E8879FA7}"/>
              </a:ext>
            </a:extLst>
          </p:cNvPr>
          <p:cNvPicPr/>
          <p:nvPr/>
        </p:nvPicPr>
        <p:blipFill>
          <a:blip r:embed="rId7"/>
          <a:stretch>
            <a:fillRect/>
          </a:stretch>
        </p:blipFill>
        <p:spPr>
          <a:xfrm>
            <a:off x="9463878" y="992615"/>
            <a:ext cx="1887294" cy="164487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13DA3E9-3330-4849-B1A6-571959728896}"/>
              </a:ext>
            </a:extLst>
          </p:cNvPr>
          <p:cNvSpPr/>
          <p:nvPr/>
        </p:nvSpPr>
        <p:spPr>
          <a:xfrm>
            <a:off x="660098" y="2637489"/>
            <a:ext cx="10697178" cy="332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A                     B             C                  D                 E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your hobby?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writing.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do you like doing,grandma?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doing tai chi.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CD093F4-CC7B-4118-8615-BE9955F1BF1F}"/>
              </a:ext>
            </a:extLst>
          </p:cNvPr>
          <p:cNvSpPr/>
          <p:nvPr/>
        </p:nvSpPr>
        <p:spPr>
          <a:xfrm>
            <a:off x="1121456" y="3650356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AA6761A6-22F3-4155-AAD3-559E2A6BC5E9}"/>
              </a:ext>
            </a:extLst>
          </p:cNvPr>
          <p:cNvSpPr/>
          <p:nvPr/>
        </p:nvSpPr>
        <p:spPr>
          <a:xfrm>
            <a:off x="1162049" y="448451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8666" y="1015565"/>
            <a:ext cx="1946405" cy="16535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3246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/>
          <p:cNvSpPr/>
          <p:nvPr/>
        </p:nvSpPr>
        <p:spPr>
          <a:xfrm>
            <a:off x="569343" y="861094"/>
            <a:ext cx="1104181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四、根据图片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选择合适的词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4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并把序号填在前面的括号里。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9343" y="1702173"/>
            <a:ext cx="11329090" cy="13511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1268" y="2945906"/>
            <a:ext cx="10640647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1.Jack likes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A.taking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photos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B.flying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kites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  )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2.My grandpa likes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	</a:t>
            </a:r>
            <a:endParaRPr lang="en-US" altLang="zh-CN" sz="36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A.reading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B.singing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60825" y="3152539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00716" y="4755522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27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046" y="901243"/>
            <a:ext cx="11329090" cy="1351176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71267" y="2048759"/>
            <a:ext cx="10640647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3.My dad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pictures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A.painting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B.taking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4.My mum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cakes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A.eating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B.making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   )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5.—What does David like doing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?—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 likes </a:t>
            </a:r>
            <a:r>
              <a:rPr lang="zh-CN" altLang="zh-CN" sz="34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A.skating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	</a:t>
            </a:r>
            <a:r>
              <a:rPr lang="en-US" altLang="zh-CN" sz="34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B.skiing</a:t>
            </a:r>
            <a:r>
              <a:rPr lang="en-US" altLang="zh-CN" sz="3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4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08271" y="5346839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1502255" y="3830172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02255" y="2216577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1734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211DC14-1164-4350-929F-69EC4BC62714}"/>
              </a:ext>
            </a:extLst>
          </p:cNvPr>
          <p:cNvSpPr/>
          <p:nvPr/>
        </p:nvSpPr>
        <p:spPr>
          <a:xfrm>
            <a:off x="632603" y="946407"/>
            <a:ext cx="1064212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五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单项选择。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       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 do you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 like painting.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B.does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C.doing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—What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she 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like doing?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—She 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running.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A.does;likes	        B.do;like	                  C.do;likes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7E09BEB-A7C0-4285-B08E-78E841530261}"/>
              </a:ext>
            </a:extLst>
          </p:cNvPr>
          <p:cNvSpPr/>
          <p:nvPr/>
        </p:nvSpPr>
        <p:spPr>
          <a:xfrm>
            <a:off x="1149225" y="198143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1044C35-E5CF-4240-B21D-B4E7C1BC4030}"/>
              </a:ext>
            </a:extLst>
          </p:cNvPr>
          <p:cNvSpPr/>
          <p:nvPr/>
        </p:nvSpPr>
        <p:spPr>
          <a:xfrm>
            <a:off x="1136401" y="4465007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849583C2-65DA-4D87-B283-0FDB82491AEC}"/>
              </a:ext>
            </a:extLst>
          </p:cNvPr>
          <p:cNvSpPr/>
          <p:nvPr/>
        </p:nvSpPr>
        <p:spPr>
          <a:xfrm>
            <a:off x="693200" y="861094"/>
            <a:ext cx="10630974" cy="58205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are you here?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—I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here to watch birds.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A.What	    B.Where	     C.Why</a:t>
            </a:r>
            <a:endParaRPr lang="en-US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is this?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—That</a:t>
            </a:r>
            <a:r>
              <a:rPr lang="en-US" altLang="zh-CN" sz="36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 my 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A.Where;grandpa	         B.Who;grandma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C.What;grandma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9FEDCE86-E371-4357-B8B6-67400E67C662}"/>
              </a:ext>
            </a:extLst>
          </p:cNvPr>
          <p:cNvSpPr/>
          <p:nvPr/>
        </p:nvSpPr>
        <p:spPr>
          <a:xfrm>
            <a:off x="1149225" y="105584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09CFA5B-A6E4-411E-B7B5-F564FC8D9518}"/>
              </a:ext>
            </a:extLst>
          </p:cNvPr>
          <p:cNvSpPr/>
          <p:nvPr/>
        </p:nvSpPr>
        <p:spPr>
          <a:xfrm>
            <a:off x="1149225" y="3543460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image187.jpeg">
            <a:extLst>
              <a:ext uri="{FF2B5EF4-FFF2-40B4-BE49-F238E27FC236}">
                <a16:creationId xmlns:a16="http://schemas.microsoft.com/office/drawing/2014/main" xmlns="" id="{478A070F-CFF7-4697-A7D9-727A7D31E732}"/>
              </a:ext>
            </a:extLst>
          </p:cNvPr>
          <p:cNvPicPr/>
          <p:nvPr/>
        </p:nvPicPr>
        <p:blipFill rotWithShape="1">
          <a:blip r:embed="rId4"/>
          <a:srcRect r="82191"/>
          <a:stretch/>
        </p:blipFill>
        <p:spPr>
          <a:xfrm>
            <a:off x="6096000" y="3628274"/>
            <a:ext cx="1693653" cy="133114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622</Words>
  <Application>Microsoft Office PowerPoint</Application>
  <PresentationFormat>宽屏</PresentationFormat>
  <Paragraphs>212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楷体</vt:lpstr>
      <vt:lpstr>微软雅黑</vt:lpstr>
      <vt:lpstr>方正隶变_GBK</vt:lpstr>
      <vt:lpstr>方正黑体_GBK</vt:lpstr>
      <vt:lpstr>Wingdings</vt:lpstr>
      <vt:lpstr>汉仪雅酷黑 95W</vt:lpstr>
      <vt:lpstr>宋体</vt:lpstr>
      <vt:lpstr>方正小标宋_GBK</vt:lpstr>
      <vt:lpstr>Calibri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236</cp:revision>
  <dcterms:created xsi:type="dcterms:W3CDTF">2019-06-19T02:08:00Z</dcterms:created>
  <dcterms:modified xsi:type="dcterms:W3CDTF">2026-03-21T01:48:23Z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