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31" r:id="rId6"/>
    <p:sldId id="533" r:id="rId7"/>
    <p:sldId id="525" r:id="rId8"/>
    <p:sldId id="539" r:id="rId9"/>
    <p:sldId id="534" r:id="rId10"/>
    <p:sldId id="535" r:id="rId11"/>
    <p:sldId id="536" r:id="rId12"/>
    <p:sldId id="540" r:id="rId13"/>
    <p:sldId id="527" r:id="rId14"/>
    <p:sldId id="532" r:id="rId15"/>
    <p:sldId id="511" r:id="rId16"/>
    <p:sldId id="538" r:id="rId17"/>
    <p:sldId id="537" r:id="rId18"/>
    <p:sldId id="427" r:id="rId19"/>
  </p:sldIdLst>
  <p:sldSz cx="12192000" cy="6858000"/>
  <p:notesSz cx="6858000" cy="9144000"/>
  <p:embeddedFontLst>
    <p:embeddedFont>
      <p:font typeface="new exer" panose="02000000000000000000" pitchFamily="2" charset="0"/>
      <p:regular r:id="rId20"/>
    </p:embeddedFont>
    <p:embeddedFont>
      <p:font typeface="NEU-BZ" panose="02010600010101010101" pitchFamily="2" charset="-122"/>
      <p:regular r:id="rId21"/>
      <p:bold r:id="rId22"/>
      <p:italic r:id="rId23"/>
      <p:boldItalic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方正大标宋简体" panose="02010600030101010101" charset="-122"/>
      <p:regular r:id="rId29"/>
    </p:embeddedFont>
    <p:embeddedFont>
      <p:font typeface="方正小标宋_GBK" panose="03000509000000000000" pitchFamily="65" charset="-122"/>
      <p:regular r:id="rId30"/>
    </p:embeddedFont>
    <p:embeddedFont>
      <p:font typeface="方正隶变_GBK" panose="03000509000000000000" pitchFamily="65" charset="-122"/>
      <p:regular r:id="rId31"/>
    </p:embeddedFont>
    <p:embeddedFont>
      <p:font typeface="方正书宋_GBK" panose="03000509000000000000" pitchFamily="65" charset="-122"/>
      <p:regular r:id="rId32"/>
    </p:embeddedFont>
    <p:embeddedFont>
      <p:font typeface="微软雅黑" panose="020B0503020204020204" pitchFamily="34" charset="-122"/>
      <p:regular r:id="rId33"/>
      <p:bold r:id="rId34"/>
    </p:embeddedFont>
    <p:embeddedFont>
      <p:font typeface="方正黑体_GBK" panose="03000509000000000000" pitchFamily="65" charset="-122"/>
      <p:regular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FFFFFF"/>
    <a:srgbClr val="56BFBE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0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Unit 1 </a:t>
            </a:r>
            <a:r>
              <a:rPr lang="zh-CN" altLang="zh-CN" sz="6000"/>
              <a:t>综合训练 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61359" y="2375375"/>
            <a:ext cx="10869282" cy="4115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3.—What are they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         —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They’re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	</a:t>
            </a:r>
            <a:b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A.stone lions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B.tiger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shoes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4.They’re cute.They’re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	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A.black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white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B.brown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white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5.The animal is big.It’s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	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A.strong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B.short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307" y="912859"/>
            <a:ext cx="10734759" cy="13279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21016" y="247632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21016" y="380837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33038" y="518795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480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41080"/>
            <a:ext cx="10817525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七、对话练习。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:Amy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用英语自由对话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请根据相关信息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找出对话所缺的句子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把编号写在横线上。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1.A:What are they?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2.A: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B:Yes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4748" y="4476250"/>
            <a:ext cx="10767167" cy="1452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A.It’s a lion.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B.Where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they?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C.They’re tigers.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D.Are they pandas?	      E.Is it a chameleon?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5662" y="4587049"/>
            <a:ext cx="10776253" cy="1341906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26678" y="293165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68203" y="360832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66799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3849" y="841080"/>
            <a:ext cx="10817525" cy="276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3.A:What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it?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B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4.A: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B:Yes,it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7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5.A: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B:They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on the table.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4748" y="4476250"/>
            <a:ext cx="10767167" cy="1452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A.It’s a lion.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B.Where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they?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C.They’re tigers.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>
              <a:lnSpc>
                <a:spcPct val="13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D.Are they pandas?	      E.Is it a chameleon?</a:t>
            </a:r>
            <a:endParaRPr lang="zh-CN" altLang="zh-CN" sz="34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5662" y="4587049"/>
            <a:ext cx="10776253" cy="1341906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23788" y="106660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18128" y="193778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06105" y="281219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6552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E0617B27-1ECF-4300-9BE4-C7D2619D164D}"/>
              </a:ext>
            </a:extLst>
          </p:cNvPr>
          <p:cNvSpPr/>
          <p:nvPr/>
        </p:nvSpPr>
        <p:spPr>
          <a:xfrm>
            <a:off x="7694127" y="2189162"/>
            <a:ext cx="4004130" cy="4158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A.What are they?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B.It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an elephant.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C.They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 cute.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D.They are lions.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E.What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this?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FF8663AF-C81A-447E-A42D-E87D9BFEB848}"/>
              </a:ext>
            </a:extLst>
          </p:cNvPr>
          <p:cNvSpPr/>
          <p:nvPr/>
        </p:nvSpPr>
        <p:spPr>
          <a:xfrm>
            <a:off x="7694127" y="2169762"/>
            <a:ext cx="3683480" cy="425282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19050">
                <a:solidFill>
                  <a:schemeClr val="tx1"/>
                </a:solidFill>
              </a:ln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0007" y="818397"/>
            <a:ext cx="10789608" cy="1297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活动结束了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,Amy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来到动物园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请根据两人的对话选择合适的句子补完对话。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05258" y="2290532"/>
            <a:ext cx="6566809" cy="4173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Amy:Look,Lingling.</a:t>
            </a:r>
            <a:b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Lingling:Wow!It’s a zoo.</a:t>
            </a:r>
            <a:b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 Amy:Let’s have a look.6.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b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Lingling:It’s a tiger.</a:t>
            </a:r>
            <a:b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 Amy:What’s that?</a:t>
            </a:r>
            <a:b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Lingling:7.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u="sng" dirty="0" smtClean="0">
                <a:solidFill>
                  <a:srgbClr val="A46AA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zh-CN" altLang="en-US" sz="3400" dirty="0"/>
          </a:p>
        </p:txBody>
      </p:sp>
      <p:sp>
        <p:nvSpPr>
          <p:cNvPr id="13" name="矩形 12"/>
          <p:cNvSpPr/>
          <p:nvPr/>
        </p:nvSpPr>
        <p:spPr>
          <a:xfrm>
            <a:off x="6189795" y="368062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53416" y="570624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2274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E0617B27-1ECF-4300-9BE4-C7D2619D164D}"/>
              </a:ext>
            </a:extLst>
          </p:cNvPr>
          <p:cNvSpPr/>
          <p:nvPr/>
        </p:nvSpPr>
        <p:spPr>
          <a:xfrm>
            <a:off x="7607863" y="1289430"/>
            <a:ext cx="4004130" cy="4158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A.What are they?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B.It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an elephant.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C.They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 cute.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D.They are lions.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E.What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this?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FF8663AF-C81A-447E-A42D-E87D9BFEB848}"/>
              </a:ext>
            </a:extLst>
          </p:cNvPr>
          <p:cNvSpPr/>
          <p:nvPr/>
        </p:nvSpPr>
        <p:spPr>
          <a:xfrm>
            <a:off x="7550348" y="1315748"/>
            <a:ext cx="3683480" cy="4252822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19050">
                <a:solidFill>
                  <a:schemeClr val="tx1"/>
                </a:solidFill>
              </a:ln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1102" y="861095"/>
            <a:ext cx="6551081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Amy:Wow!A fat elephant!8.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Lingling:They’re pandas.9.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Amy:What are they?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Lingling:10.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Amy:Wow!It’s a big zoo.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93321" y="100797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855916" y="17704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97787" y="33229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65098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sp>
        <p:nvSpPr>
          <p:cNvPr id="6" name="矩形 5"/>
          <p:cNvSpPr/>
          <p:nvPr/>
        </p:nvSpPr>
        <p:spPr>
          <a:xfrm>
            <a:off x="505459" y="946407"/>
            <a:ext cx="11148827" cy="5698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八、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画了一组连环画来记录今天动物园的游览过程。请阅读短文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按动物在文中出现的顺序给图片排序。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go to a big zoo today.Look at my pictures.They are tigers.They are strong.What are they?They’re giraffes.They aren’t short.They are tall.Look at the elephants.They are big.They are brown and they are naughty(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淘气的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).Are they monkeys?Yes!They are monkeys.But where are the bears?Can you see them?Oh,they’re under the tree(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树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).I love the animal friends.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198968"/>
            <a:ext cx="11155798" cy="175439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19364" y="2451119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54247" y="2394463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19204" y="239446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61799" y="239446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413020" y="2377210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781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61278"/>
            <a:ext cx="8141972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九、根据图片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选择合适的单词补全介绍。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580" y="1922874"/>
            <a:ext cx="4839119" cy="36426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1521" y="1799992"/>
            <a:ext cx="4328535" cy="3734124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5D5E4E92-B3D2-4B3A-81E0-64C19C96375C}"/>
              </a:ext>
            </a:extLst>
          </p:cNvPr>
          <p:cNvSpPr/>
          <p:nvPr/>
        </p:nvSpPr>
        <p:spPr>
          <a:xfrm>
            <a:off x="7084398" y="1976340"/>
            <a:ext cx="18533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Tina</a:t>
            </a:r>
            <a:r>
              <a:rPr lang="zh-CN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4000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5D5E4E92-B3D2-4B3A-81E0-64C19C96375C}"/>
              </a:ext>
            </a:extLst>
          </p:cNvPr>
          <p:cNvSpPr/>
          <p:nvPr/>
        </p:nvSpPr>
        <p:spPr>
          <a:xfrm>
            <a:off x="7353604" y="2992854"/>
            <a:ext cx="22044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ostrich</a:t>
            </a:r>
            <a:r>
              <a:rPr lang="zh-CN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4000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5D5E4E92-B3D2-4B3A-81E0-64C19C96375C}"/>
              </a:ext>
            </a:extLst>
          </p:cNvPr>
          <p:cNvSpPr/>
          <p:nvPr/>
        </p:nvSpPr>
        <p:spPr>
          <a:xfrm>
            <a:off x="6972256" y="3992117"/>
            <a:ext cx="18806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fast</a:t>
            </a:r>
            <a:r>
              <a:rPr lang="zh-CN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　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5773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63982"/>
            <a:ext cx="91230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一、看图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选择正确的单词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将序号填入括号内。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717" y="1827475"/>
            <a:ext cx="2629128" cy="38712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95367" y="1586265"/>
            <a:ext cx="8216548" cy="4112505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4D3CF53D-E860-4F22-AD54-1735FE2A073B}"/>
              </a:ext>
            </a:extLst>
          </p:cNvPr>
          <p:cNvSpPr/>
          <p:nvPr/>
        </p:nvSpPr>
        <p:spPr>
          <a:xfrm>
            <a:off x="5060504" y="173598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4D3CF53D-E860-4F22-AD54-1735FE2A073B}"/>
              </a:ext>
            </a:extLst>
          </p:cNvPr>
          <p:cNvSpPr/>
          <p:nvPr/>
        </p:nvSpPr>
        <p:spPr>
          <a:xfrm>
            <a:off x="4378062" y="319927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4D3CF53D-E860-4F22-AD54-1735FE2A073B}"/>
              </a:ext>
            </a:extLst>
          </p:cNvPr>
          <p:cNvSpPr/>
          <p:nvPr/>
        </p:nvSpPr>
        <p:spPr>
          <a:xfrm>
            <a:off x="4865579" y="436992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4D3CF53D-E860-4F22-AD54-1735FE2A073B}"/>
              </a:ext>
            </a:extLst>
          </p:cNvPr>
          <p:cNvSpPr/>
          <p:nvPr/>
        </p:nvSpPr>
        <p:spPr>
          <a:xfrm>
            <a:off x="9743692" y="1954533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4D3CF53D-E860-4F22-AD54-1735FE2A073B}"/>
              </a:ext>
            </a:extLst>
          </p:cNvPr>
          <p:cNvSpPr/>
          <p:nvPr/>
        </p:nvSpPr>
        <p:spPr>
          <a:xfrm>
            <a:off x="10382046" y="331935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4D3CF53D-E860-4F22-AD54-1735FE2A073B}"/>
              </a:ext>
            </a:extLst>
          </p:cNvPr>
          <p:cNvSpPr/>
          <p:nvPr/>
        </p:nvSpPr>
        <p:spPr>
          <a:xfrm>
            <a:off x="9847209" y="4369928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2163AC3A-7A38-40CE-BD91-E9B41E1469DE}"/>
              </a:ext>
            </a:extLst>
          </p:cNvPr>
          <p:cNvSpPr/>
          <p:nvPr/>
        </p:nvSpPr>
        <p:spPr>
          <a:xfrm>
            <a:off x="505459" y="966421"/>
            <a:ext cx="10937858" cy="4158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二、判断下列每组单词划线部分的发音是否相同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相同的写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不同的写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)1.smal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ion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)2.h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wh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)3.m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        l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	      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)4.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oo	       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ebra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)5.f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	        h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	      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)6.e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ephant	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oad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D3CF53D-E860-4F22-AD54-1735FE2A073B}"/>
              </a:ext>
            </a:extLst>
          </p:cNvPr>
          <p:cNvSpPr/>
          <p:nvPr/>
        </p:nvSpPr>
        <p:spPr>
          <a:xfrm>
            <a:off x="1056892" y="2782669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238D4CE8-AD9F-42C2-89F8-FD07EAB08076}"/>
              </a:ext>
            </a:extLst>
          </p:cNvPr>
          <p:cNvSpPr/>
          <p:nvPr/>
        </p:nvSpPr>
        <p:spPr>
          <a:xfrm>
            <a:off x="6134472" y="278266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91893C64-7059-477F-9CE4-4E8F67CB0C82}"/>
              </a:ext>
            </a:extLst>
          </p:cNvPr>
          <p:cNvSpPr/>
          <p:nvPr/>
        </p:nvSpPr>
        <p:spPr>
          <a:xfrm>
            <a:off x="1018419" y="364920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EB9A35CC-49D6-4AB3-8EBC-A5A8D825DEE7}"/>
              </a:ext>
            </a:extLst>
          </p:cNvPr>
          <p:cNvSpPr/>
          <p:nvPr/>
        </p:nvSpPr>
        <p:spPr>
          <a:xfrm>
            <a:off x="6250105" y="3637173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A86E24F-7C06-4278-B395-396A13B7FB00}"/>
              </a:ext>
            </a:extLst>
          </p:cNvPr>
          <p:cNvSpPr/>
          <p:nvPr/>
        </p:nvSpPr>
        <p:spPr>
          <a:xfrm>
            <a:off x="1033871" y="443544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1BA4D93C-1229-4D64-8267-F82CD421ECE1}"/>
              </a:ext>
            </a:extLst>
          </p:cNvPr>
          <p:cNvSpPr/>
          <p:nvPr/>
        </p:nvSpPr>
        <p:spPr>
          <a:xfrm>
            <a:off x="6250105" y="449167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F3386E5-B460-4173-AA8A-EB497DD869D0}"/>
              </a:ext>
            </a:extLst>
          </p:cNvPr>
          <p:cNvSpPr/>
          <p:nvPr/>
        </p:nvSpPr>
        <p:spPr>
          <a:xfrm>
            <a:off x="597007" y="930925"/>
            <a:ext cx="10823360" cy="498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三、选出不同类的一项。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)1.A.tiger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B.tall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C.monkey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)2.A.blue	          B.black	               C.bear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)3.A.panda	          B.brown	               C.yellow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)4.A.go	                  B.stone	               C.play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)5.A.animal	          B.chameleon	       C.ostrich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534DF94-66B7-49D3-BADD-302A548880C6}"/>
              </a:ext>
            </a:extLst>
          </p:cNvPr>
          <p:cNvSpPr/>
          <p:nvPr/>
        </p:nvSpPr>
        <p:spPr>
          <a:xfrm>
            <a:off x="1069717" y="205733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F2B35046-8C8C-4EC8-A80F-43D9B449BB2E}"/>
              </a:ext>
            </a:extLst>
          </p:cNvPr>
          <p:cNvSpPr/>
          <p:nvPr/>
        </p:nvSpPr>
        <p:spPr>
          <a:xfrm>
            <a:off x="1124289" y="278979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F1E9E09B-1930-40DF-BDCF-7A6E0C3D111F}"/>
              </a:ext>
            </a:extLst>
          </p:cNvPr>
          <p:cNvSpPr/>
          <p:nvPr/>
        </p:nvSpPr>
        <p:spPr>
          <a:xfrm>
            <a:off x="1044069" y="3618545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C407D3B9-34C4-41BC-843D-A10BC110A098}"/>
              </a:ext>
            </a:extLst>
          </p:cNvPr>
          <p:cNvSpPr/>
          <p:nvPr/>
        </p:nvSpPr>
        <p:spPr>
          <a:xfrm>
            <a:off x="1069717" y="444887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B0F07130-FA26-474C-A336-F1190CF9030B}"/>
              </a:ext>
            </a:extLst>
          </p:cNvPr>
          <p:cNvSpPr/>
          <p:nvPr/>
        </p:nvSpPr>
        <p:spPr>
          <a:xfrm>
            <a:off x="1027595" y="527410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46408"/>
            <a:ext cx="1100645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四、根据提示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在四线三格内写出单词中空缺的字母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补全句子。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2859" y="1682160"/>
            <a:ext cx="8660921" cy="4539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1.Let’s go to the                             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endParaRPr lang="en-US" altLang="zh-CN" sz="3400" dirty="0" smtClean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.—What are they?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—They’re 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    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r="231"/>
          <a:stretch/>
        </p:blipFill>
        <p:spPr>
          <a:xfrm>
            <a:off x="3843457" y="1393824"/>
            <a:ext cx="5119388" cy="14717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68896" y="4218317"/>
            <a:ext cx="5601483" cy="1440611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A8D0D6C1-7367-4384-9684-A362213B4A00}"/>
              </a:ext>
            </a:extLst>
          </p:cNvPr>
          <p:cNvSpPr/>
          <p:nvPr/>
        </p:nvSpPr>
        <p:spPr>
          <a:xfrm>
            <a:off x="4481548" y="1802619"/>
            <a:ext cx="33855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o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4A814474-10C5-4852-B0E4-732FA8D99717}"/>
              </a:ext>
            </a:extLst>
          </p:cNvPr>
          <p:cNvSpPr/>
          <p:nvPr/>
        </p:nvSpPr>
        <p:spPr>
          <a:xfrm>
            <a:off x="5382996" y="1802789"/>
            <a:ext cx="33855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o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CCBA7463-9C9F-4C2E-AC1C-2FA0B9938455}"/>
              </a:ext>
            </a:extLst>
          </p:cNvPr>
          <p:cNvSpPr/>
          <p:nvPr/>
        </p:nvSpPr>
        <p:spPr>
          <a:xfrm>
            <a:off x="2894595" y="4576053"/>
            <a:ext cx="1446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i</a:t>
            </a:r>
            <a:r>
              <a:rPr lang="zh-CN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Times New Roman" panose="02020603050405020304" pitchFamily="18" charset="0"/>
              </a:rPr>
              <a:t> 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C7EBEF98-FF8E-4A2D-BCEF-5C87E70C8934}"/>
              </a:ext>
            </a:extLst>
          </p:cNvPr>
          <p:cNvSpPr/>
          <p:nvPr/>
        </p:nvSpPr>
        <p:spPr>
          <a:xfrm>
            <a:off x="4114973" y="4567427"/>
            <a:ext cx="136447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e</a:t>
            </a:r>
            <a:r>
              <a:rPr lang="zh-CN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52095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72859" y="1682160"/>
            <a:ext cx="8660921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3.The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ostrich is </a:t>
            </a:r>
            <a:endParaRPr lang="en-US" altLang="zh-CN" sz="3400" dirty="0" smtClean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4.Look at the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panda.It’s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  </a:t>
            </a:r>
            <a:endParaRPr lang="zh-CN" altLang="en-US" sz="36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10217" y="1599245"/>
            <a:ext cx="5575599" cy="152351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5397" y="3788605"/>
            <a:ext cx="5678672" cy="1533894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5D5E4E92-B3D2-4B3A-81E0-64C19C96375C}"/>
              </a:ext>
            </a:extLst>
          </p:cNvPr>
          <p:cNvSpPr/>
          <p:nvPr/>
        </p:nvSpPr>
        <p:spPr>
          <a:xfrm>
            <a:off x="4394744" y="2027497"/>
            <a:ext cx="14077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a</a:t>
            </a:r>
            <a:r>
              <a:rPr lang="zh-CN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4000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E0EDD882-6E2E-4899-84DA-4F36CD45DF2B}"/>
              </a:ext>
            </a:extLst>
          </p:cNvPr>
          <p:cNvSpPr/>
          <p:nvPr/>
        </p:nvSpPr>
        <p:spPr>
          <a:xfrm>
            <a:off x="5429022" y="4206298"/>
            <a:ext cx="138531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u</a:t>
            </a:r>
            <a:r>
              <a:rPr lang="zh-CN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4000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EE245D97-E74F-417C-B45F-7E47C7D34CFF}"/>
              </a:ext>
            </a:extLst>
          </p:cNvPr>
          <p:cNvSpPr/>
          <p:nvPr/>
        </p:nvSpPr>
        <p:spPr>
          <a:xfrm>
            <a:off x="6636291" y="4197672"/>
            <a:ext cx="16500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e</a:t>
            </a:r>
            <a:r>
              <a:rPr lang="zh-CN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 </a:t>
            </a:r>
            <a:endParaRPr lang="zh-CN" altLang="en-US" sz="40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13241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0" name="矩形 9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五、单项选择。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1.Look!This is my book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It’s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about(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关于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A.friends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B.animals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C.family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2.They are my friends.I love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A.them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B.they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C.him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70866" y="182726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70866" y="414605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3" name="image7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763480" y="1364300"/>
            <a:ext cx="1733962" cy="147379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0740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0" name="矩形 9"/>
          <p:cNvSpPr/>
          <p:nvPr/>
        </p:nvSpPr>
        <p:spPr>
          <a:xfrm>
            <a:off x="505459" y="861094"/>
            <a:ext cx="11006455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1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3.—Let’s go to the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—OK!We can see lions,elephants,zebras...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A.zoo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B.school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C.home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are the lions?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—On the road.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A.What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B.Where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C.Who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21016" y="106660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1016" y="342900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9763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0" name="矩形 9"/>
          <p:cNvSpPr/>
          <p:nvPr/>
        </p:nvSpPr>
        <p:spPr>
          <a:xfrm>
            <a:off x="505460" y="861094"/>
            <a:ext cx="10838276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六、根据图片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选择合适的词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并把序号填在前面的括号里。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9126" y="2924363"/>
            <a:ext cx="1086928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1.It’s a giraffe.It’s very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A.tall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B.small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2.A zebra is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	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A.there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B.here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156" y="1682159"/>
            <a:ext cx="10734759" cy="1327944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490233" y="311865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14278" y="466863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6956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598</Words>
  <Application>Microsoft Office PowerPoint</Application>
  <PresentationFormat>宽屏</PresentationFormat>
  <Paragraphs>164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new exer</vt:lpstr>
      <vt:lpstr>NEU-BZ</vt:lpstr>
      <vt:lpstr>Calibri</vt:lpstr>
      <vt:lpstr>方正大标宋简体</vt:lpstr>
      <vt:lpstr>方正小标宋_GBK</vt:lpstr>
      <vt:lpstr>Arial</vt:lpstr>
      <vt:lpstr>汉仪雅酷黑 95W</vt:lpstr>
      <vt:lpstr>Times New Roman</vt:lpstr>
      <vt:lpstr>方正隶变_GBK</vt:lpstr>
      <vt:lpstr>方正书宋_GBK</vt:lpstr>
      <vt:lpstr>微软雅黑</vt:lpstr>
      <vt:lpstr>方正黑体_GBK</vt:lpstr>
      <vt:lpstr>Wingdings</vt:lpstr>
      <vt:lpstr>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247</cp:revision>
  <dcterms:created xsi:type="dcterms:W3CDTF">2019-06-19T02:08:00Z</dcterms:created>
  <dcterms:modified xsi:type="dcterms:W3CDTF">2026-02-27T00:27:28Z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