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513" r:id="rId2"/>
    <p:sldId id="506" r:id="rId3"/>
    <p:sldId id="507" r:id="rId4"/>
    <p:sldId id="508" r:id="rId5"/>
    <p:sldId id="509" r:id="rId6"/>
    <p:sldId id="427" r:id="rId7"/>
  </p:sldIdLst>
  <p:sldSz cx="12192000" cy="6858000"/>
  <p:notesSz cx="6858000" cy="9144000"/>
  <p:embeddedFontLst>
    <p:embeddedFont>
      <p:font typeface="方正隶变_GBK" pitchFamily="65" charset="-122"/>
      <p:regular r:id="rId8"/>
    </p:embeddedFont>
    <p:embeddedFont>
      <p:font typeface="方正大标宋_GBK" pitchFamily="65" charset="-122"/>
      <p:regular r:id="rId9"/>
    </p:embeddedFont>
    <p:embeddedFont>
      <p:font typeface="new exer" pitchFamily="2" charset="0"/>
      <p:regular r:id="rId10"/>
    </p:embeddedFont>
    <p:embeddedFont>
      <p:font typeface="方正小标宋_GBK" pitchFamily="65" charset="-122"/>
      <p:regular r:id="rId11"/>
    </p:embeddedFont>
    <p:embeddedFont>
      <p:font typeface="NEU-BZ" pitchFamily="2" charset="-122"/>
      <p:regular r:id="rId12"/>
      <p:bold r:id="rId13"/>
      <p:italic r:id="rId14"/>
      <p:boldItalic r:id="rId15"/>
    </p:embeddedFont>
    <p:embeddedFont>
      <p:font typeface="微软雅黑" pitchFamily="34" charset="-122"/>
      <p:regular r:id="rId16"/>
      <p:bold r:id="rId17"/>
    </p:embeddedFont>
    <p:embeddedFont>
      <p:font typeface="方正大标宋简体" charset="-122"/>
      <p:regular r:id="rId18"/>
    </p:embeddedFont>
    <p:embeddedFont>
      <p:font typeface="方正书宋_GBK" pitchFamily="65" charset="-122"/>
      <p:regular r:id="rId19"/>
    </p:embeddedFont>
    <p:embeddedFont>
      <p:font typeface="方正黑体_GBK" pitchFamily="65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>
    <p:extLst>
      <p:ext uri="{19B8F6BF-5375-455C-9EA6-DF929625EA0E}">
        <p15:presenceInfo xmlns="" xmlns:p15="http://schemas.microsoft.com/office/powerpoint/2012/main" userId="202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-1140" y="-420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23" Type="http://schemas.openxmlformats.org/officeDocument/2006/relationships/viewProps" Target="viewProps.xml"/><Relationship Id="rId10" Type="http://schemas.openxmlformats.org/officeDocument/2006/relationships/font" Target="fonts/font3.fntdata"/><Relationship Id="rId19" Type="http://schemas.openxmlformats.org/officeDocument/2006/relationships/font" Target="fonts/font12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2026-3-14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2026-3-14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4" Type="http://schemas.openxmlformats.org/officeDocument/2006/relationships/image" Target="../media/image4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10.TIF"/><Relationship Id="rId5" Type="http://schemas.openxmlformats.org/officeDocument/2006/relationships/image" Target="../media/image9.TIF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2.TIF"/><Relationship Id="rId5" Type="http://schemas.openxmlformats.org/officeDocument/2006/relationships/image" Target="../media/image8.png"/><Relationship Id="rId4" Type="http://schemas.openxmlformats.org/officeDocument/2006/relationships/image" Target="../media/image11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Unit </a:t>
            </a:r>
            <a:r>
              <a:rPr lang="en-US" altLang="zh-CN" sz="6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6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6000" b="1" dirty="0">
                <a:latin typeface="方正大标宋_GBK" pitchFamily="65" charset="-122"/>
                <a:ea typeface="方正大标宋_GBK" pitchFamily="65" charset="-122"/>
                <a:cs typeface="Times New Roman" pitchFamily="18" charset="0"/>
              </a:rPr>
              <a:t>第一课时 </a:t>
            </a:r>
            <a:r>
              <a:rPr lang="en-US" altLang="zh-CN" sz="6000" b="1" dirty="0">
                <a:latin typeface="Times New Roman" pitchFamily="18" charset="0"/>
                <a:cs typeface="Times New Roman" pitchFamily="18" charset="0"/>
              </a:rPr>
              <a:t>Get ready</a:t>
            </a:r>
            <a:endParaRPr lang="zh-CN" altLang="zh-CN" sz="6000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2111433" y="3353038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2111433" y="2032635"/>
            <a:ext cx="7996843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 dirty="0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三</a:t>
            </a:r>
            <a:r>
              <a:rPr lang="zh-CN" altLang="en-US" dirty="0" smtClean="0">
                <a:solidFill>
                  <a:schemeClr val="bg1"/>
                </a:solidFill>
                <a:latin typeface="+mj-ea"/>
                <a:ea typeface="+mj-ea"/>
              </a:rPr>
              <a:t>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BA36505-B49A-D60A-AE17-7A7B2D4589E9}"/>
              </a:ext>
            </a:extLst>
          </p:cNvPr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课堂练习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  <p:pic>
        <p:nvPicPr>
          <p:cNvPr id="9" name="图片 8" descr="商标">
            <a:extLst>
              <a:ext uri="{FF2B5EF4-FFF2-40B4-BE49-F238E27FC236}">
                <a16:creationId xmlns:a16="http://schemas.microsoft.com/office/drawing/2014/main" xmlns="" id="{59A6B296-574D-4BE5-8B4E-9A9C7B789417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10" name="文本框 35">
            <a:extLst>
              <a:ext uri="{FF2B5EF4-FFF2-40B4-BE49-F238E27FC236}">
                <a16:creationId xmlns:a16="http://schemas.microsoft.com/office/drawing/2014/main" xmlns="" id="{0E1B10C6-218F-4212-BDA4-F1A5E309A47D}"/>
              </a:ext>
            </a:extLst>
          </p:cNvPr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25329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28649" y="861095"/>
            <a:ext cx="10883265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一、</a:t>
            </a:r>
            <a:r>
              <a:rPr lang="zh-CN" altLang="zh-CN" sz="3600" spc="-15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周末</a:t>
            </a:r>
            <a:r>
              <a:rPr lang="en-US" altLang="zh-CN" sz="36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,Amy</a:t>
            </a:r>
            <a:r>
              <a:rPr lang="zh-CN" altLang="zh-CN" sz="3600" spc="-15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一家去购物。读单词</a:t>
            </a:r>
            <a:r>
              <a:rPr lang="en-US" altLang="zh-CN" sz="3600" spc="-15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,</a:t>
            </a:r>
            <a:r>
              <a:rPr lang="zh-CN" altLang="zh-CN" sz="3600" spc="-15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选择合适的图片。</a:t>
            </a:r>
            <a:endParaRPr lang="zh-CN" altLang="zh-CN" sz="3600" spc="-15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8" name="image118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1065718" y="1877695"/>
            <a:ext cx="10240457" cy="92945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56865" y="2759586"/>
            <a:ext cx="1041598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1.oranges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        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　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2.noodles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3.strawberries 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)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4.carrots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         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5.apples 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	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		6.tomatoes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 smtClean="0">
                <a:solidFill>
                  <a:srgbClr val="A46AA6"/>
                </a:solidFill>
                <a:latin typeface="Times New Roman"/>
                <a:ea typeface="方正书宋_GBK"/>
                <a:cs typeface="Times New Roman"/>
              </a:rPr>
              <a:t>        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 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)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09928" y="290739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E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26353" y="290739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274854" y="372908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802528" y="372908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250882" y="455522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199651" y="4555222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  <a:cs typeface="Times New Roman"/>
              </a:rPr>
              <a:t>F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41204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00075" y="861095"/>
            <a:ext cx="1091183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二、</a:t>
            </a:r>
            <a:r>
              <a:rPr lang="en-US" altLang="zh-CN" sz="3600" dirty="0" err="1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Lele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在谈论自己喜欢的食物。根据描述选择正确的图片。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0101" y="2714625"/>
            <a:ext cx="63115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  )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1.I like eggs.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1515903" y="294399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7950" y="2807856"/>
            <a:ext cx="4281488" cy="878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矩形 8"/>
          <p:cNvSpPr/>
          <p:nvPr/>
        </p:nvSpPr>
        <p:spPr>
          <a:xfrm>
            <a:off x="800101" y="4063484"/>
            <a:ext cx="54768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  )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2.I like fish.</a:t>
            </a:r>
            <a:endParaRPr lang="zh-CN" altLang="en-US" sz="3600" dirty="0"/>
          </a:p>
        </p:txBody>
      </p:sp>
      <p:sp>
        <p:nvSpPr>
          <p:cNvPr id="10" name="矩形 9"/>
          <p:cNvSpPr/>
          <p:nvPr/>
        </p:nvSpPr>
        <p:spPr>
          <a:xfrm>
            <a:off x="1536381" y="4276080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7221" y="4046405"/>
            <a:ext cx="4719404" cy="845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835029" y="5416034"/>
            <a:ext cx="640431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(</a:t>
            </a:r>
            <a:r>
              <a:rPr lang="en-US" altLang="zh-CN" sz="3600" dirty="0">
                <a:solidFill>
                  <a:srgbClr val="A46AA6"/>
                </a:solidFill>
                <a:latin typeface="Times New Roman"/>
                <a:ea typeface="方正书宋_GBK"/>
              </a:rPr>
              <a:t>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           )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3.I like chicken noodles.</a:t>
            </a:r>
            <a:endParaRPr lang="zh-CN" altLang="en-US" sz="3600" dirty="0"/>
          </a:p>
        </p:txBody>
      </p:sp>
      <p:sp>
        <p:nvSpPr>
          <p:cNvPr id="12" name="矩形 11"/>
          <p:cNvSpPr/>
          <p:nvPr/>
        </p:nvSpPr>
        <p:spPr>
          <a:xfrm>
            <a:off x="1507434" y="558825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/>
                <a:ea typeface="方正书宋_GBK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9346" y="5382803"/>
            <a:ext cx="4281488" cy="1057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67584" y="861094"/>
            <a:ext cx="8494633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黑体_GBK"/>
                <a:cs typeface="Times New Roman"/>
              </a:rPr>
              <a:t>三、根据图片选择合适的单词完成句子。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83137" y="1889210"/>
            <a:ext cx="7879080" cy="85408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vegetables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chicken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fish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food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75992" y="3429000"/>
            <a:ext cx="4955203" cy="8540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1.I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like                            . 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580531" y="3507071"/>
            <a:ext cx="2718345" cy="767185"/>
          </a:xfrm>
          <a:prstGeom prst="rect">
            <a:avLst/>
          </a:prstGeom>
        </p:spPr>
      </p:pic>
      <p:pic>
        <p:nvPicPr>
          <p:cNvPr id="10" name="image125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191250" y="2994482"/>
            <a:ext cx="1771650" cy="1563761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3001754" y="3544416"/>
            <a:ext cx="1762021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vegetables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75992" y="5146760"/>
            <a:ext cx="603690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2.I don’t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like                            . 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3631927" y="5259743"/>
            <a:ext cx="2718345" cy="767185"/>
          </a:xfrm>
          <a:prstGeom prst="rect">
            <a:avLst/>
          </a:prstGeom>
        </p:spPr>
      </p:pic>
      <p:pic>
        <p:nvPicPr>
          <p:cNvPr id="15" name="image126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031951" y="4719166"/>
            <a:ext cx="1724978" cy="1522566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4305427" y="5297843"/>
            <a:ext cx="1316386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chicken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1819871" y="1035130"/>
            <a:ext cx="7879080" cy="854080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vegetables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chicken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fish</a:t>
            </a:r>
            <a:r>
              <a:rPr lang="zh-CN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　　</a:t>
            </a: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food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00150" y="2752726"/>
            <a:ext cx="57435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3.Have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  <a:cs typeface="Times New Roman"/>
              </a:rPr>
              <a:t>some                          . </a:t>
            </a:r>
            <a:endParaRPr lang="zh-CN" altLang="zh-CN" sz="3600" dirty="0">
              <a:solidFill>
                <a:srgbClr val="000000"/>
              </a:solidFill>
              <a:latin typeface="NEU-BZ"/>
              <a:ea typeface="方正书宋_GBK"/>
              <a:cs typeface="Times New Roman"/>
            </a:endParaRPr>
          </a:p>
        </p:txBody>
      </p:sp>
      <p:pic>
        <p:nvPicPr>
          <p:cNvPr id="9" name="image127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7251858" y="2418483"/>
            <a:ext cx="1724978" cy="152256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3841477" y="2839621"/>
            <a:ext cx="2718345" cy="76718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761602" y="2875002"/>
            <a:ext cx="9755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food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214948" y="4768334"/>
            <a:ext cx="592149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000000"/>
                </a:solidFill>
                <a:latin typeface="Times New Roman"/>
                <a:ea typeface="方正书宋_GBK"/>
              </a:rPr>
              <a:t>4.I don’t 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/>
                <a:ea typeface="方正书宋_GBK"/>
              </a:rPr>
              <a:t>like                           . </a:t>
            </a:r>
            <a:endParaRPr lang="zh-CN" altLang="en-US" sz="3600" dirty="0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F71D0459-8ED8-449E-9B00-2B7E9A67EF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14" r="2136"/>
          <a:stretch/>
        </p:blipFill>
        <p:spPr>
          <a:xfrm>
            <a:off x="3841476" y="4707906"/>
            <a:ext cx="2718345" cy="76718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687542" y="4749284"/>
            <a:ext cx="80823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200" dirty="0">
                <a:solidFill>
                  <a:srgbClr val="E72582"/>
                </a:solidFill>
                <a:latin typeface="new exer" pitchFamily="2" charset="0"/>
                <a:ea typeface="方正书宋_GBK"/>
              </a:rPr>
              <a:t>fish</a:t>
            </a:r>
            <a:endParaRPr lang="zh-CN" altLang="en-US" sz="4200" dirty="0">
              <a:solidFill>
                <a:srgbClr val="E72582"/>
              </a:solidFill>
              <a:latin typeface="new exer" pitchFamily="2" charset="0"/>
            </a:endParaRPr>
          </a:p>
        </p:txBody>
      </p:sp>
      <p:pic>
        <p:nvPicPr>
          <p:cNvPr id="15" name="image128.jpeg"/>
          <p:cNvPicPr/>
          <p:nvPr/>
        </p:nvPicPr>
        <p:blipFill>
          <a:blip r:embed="rId6"/>
          <a:stretch>
            <a:fillRect/>
          </a:stretch>
        </p:blipFill>
        <p:spPr>
          <a:xfrm>
            <a:off x="7254873" y="4141073"/>
            <a:ext cx="1678941" cy="148193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28633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外研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版 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 smtClean="0">
                <a:solidFill>
                  <a:schemeClr val="bg1"/>
                </a:solidFill>
                <a:latin typeface="+mj-ea"/>
                <a:ea typeface="+mj-ea"/>
              </a:rPr>
              <a:t>三年级</a:t>
            </a:r>
            <a:r>
              <a:rPr lang="zh-CN" altLang="en-US" dirty="0">
                <a:solidFill>
                  <a:schemeClr val="bg1"/>
                </a:solidFill>
                <a:latin typeface="+mj-ea"/>
                <a:ea typeface="+mj-ea"/>
              </a:rPr>
              <a:t>英语下册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课堂练习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156</Words>
  <Application>Microsoft Office PowerPoint</Application>
  <PresentationFormat>自定义</PresentationFormat>
  <Paragraphs>45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方正隶变_GBK</vt:lpstr>
      <vt:lpstr>汉仪雅酷黑 95W</vt:lpstr>
      <vt:lpstr>方正大标宋_GBK</vt:lpstr>
      <vt:lpstr>new exer</vt:lpstr>
      <vt:lpstr>Times New Roman</vt:lpstr>
      <vt:lpstr>方正小标宋_GBK</vt:lpstr>
      <vt:lpstr>NEU-BZ</vt:lpstr>
      <vt:lpstr>微软雅黑</vt:lpstr>
      <vt:lpstr>方正大标宋简体</vt:lpstr>
      <vt:lpstr>方正书宋_GBK</vt:lpstr>
      <vt:lpstr>Wingdings</vt:lpstr>
      <vt:lpstr>方正黑体_GBK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292</cp:revision>
  <dcterms:created xsi:type="dcterms:W3CDTF">2019-06-19T02:08:00Z</dcterms:created>
  <dcterms:modified xsi:type="dcterms:W3CDTF">2026-03-14T01:03:28Z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2052-11.1.0.10495</vt:lpwstr>
  </property>
  <property fmtid="{D5CDD505-2E9C-101B-9397-08002B2CF9AE}" pid="3" name="ICV">
    <vt:lpwstr>0120116FAA4943239CF14053B68F4A85</vt:lpwstr>
  </property>
</Properties>
</file>