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29" r:id="rId5"/>
    <p:sldId id="516" r:id="rId6"/>
    <p:sldId id="517" r:id="rId7"/>
    <p:sldId id="518" r:id="rId8"/>
    <p:sldId id="530" r:id="rId9"/>
    <p:sldId id="519" r:id="rId10"/>
    <p:sldId id="531" r:id="rId11"/>
    <p:sldId id="520" r:id="rId12"/>
    <p:sldId id="521" r:id="rId13"/>
    <p:sldId id="522" r:id="rId14"/>
    <p:sldId id="532" r:id="rId15"/>
    <p:sldId id="427" r:id="rId16"/>
  </p:sldIdLst>
  <p:sldSz cx="12192000" cy="6858000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微软雅黑" pitchFamily="34" charset="-122"/>
      <p:regular r:id="rId21"/>
      <p:bold r:id="rId22"/>
    </p:embeddedFont>
    <p:embeddedFont>
      <p:font typeface="方正仿宋_GBK" pitchFamily="65" charset="-122"/>
      <p:regular r:id="rId23"/>
    </p:embeddedFont>
    <p:embeddedFont>
      <p:font typeface="方正隶变_GBK" pitchFamily="65" charset="-122"/>
      <p:regular r:id="rId24"/>
    </p:embeddedFont>
    <p:embeddedFont>
      <p:font typeface="方正黑体_GBK" pitchFamily="65" charset="-122"/>
      <p:regular r:id="rId25"/>
    </p:embeddedFont>
    <p:embeddedFont>
      <p:font typeface="方正小标宋_GBK" pitchFamily="65" charset="-122"/>
      <p:regular r:id="rId26"/>
    </p:embeddedFont>
    <p:embeddedFont>
      <p:font typeface="方正大标宋简体" charset="-122"/>
      <p:regular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9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9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Unit 5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综合训练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76274" y="861094"/>
            <a:ext cx="5676901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Amy:</a:t>
            </a:r>
            <a:r>
              <a:rPr lang="en-US" altLang="zh-CN" sz="3400" u="sng" dirty="0" smtClean="0">
                <a:latin typeface="Times New Roman"/>
                <a:ea typeface="宋体"/>
              </a:rPr>
              <a:t>7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A writer will come to tell us interesting stories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Jack:Cool!</a:t>
            </a:r>
            <a:r>
              <a:rPr lang="en-US" altLang="zh-CN" sz="3400" u="sng" dirty="0" smtClean="0">
                <a:latin typeface="Times New Roman"/>
                <a:ea typeface="宋体"/>
              </a:rPr>
              <a:t>8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Amy:Of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course!There</a:t>
            </a:r>
            <a:r>
              <a:rPr lang="en-US" altLang="zh-CN" sz="3400" dirty="0">
                <a:latin typeface="Times New Roman"/>
                <a:ea typeface="宋体"/>
              </a:rPr>
              <a:t> are many </a:t>
            </a:r>
            <a:r>
              <a:rPr lang="en-US" altLang="zh-CN" sz="3400" dirty="0" err="1">
                <a:latin typeface="Times New Roman"/>
                <a:ea typeface="宋体"/>
              </a:rPr>
              <a:t>colourful</a:t>
            </a:r>
            <a:r>
              <a:rPr lang="en-US" altLang="zh-CN" sz="3400" dirty="0">
                <a:latin typeface="Times New Roman"/>
                <a:ea typeface="宋体"/>
              </a:rPr>
              <a:t> picture books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Jack:Great!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9.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600" u="sng" dirty="0">
                <a:latin typeface="Times New Roman" pitchFamily="18" charset="0"/>
                <a:ea typeface="Times New Roman"/>
                <a:cs typeface="Times New Roman" pitchFamily="18" charset="0"/>
              </a:rPr>
              <a:t>10.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Amy:OK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72200" y="981075"/>
            <a:ext cx="5339715" cy="53687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A.Yes,there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is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B.Do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you want to go with us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C.Is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there a picture book at the Book Fair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D.We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can read books and buy new books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want to go with my sister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F.Are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there any picture books for little kids? 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55672" y="8610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96590" y="28846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89913" y="489223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25878" y="490176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342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4415" y="861094"/>
            <a:ext cx="10787959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判断下列句子与短文内容是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099" y="1654388"/>
            <a:ext cx="10711815" cy="4795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Our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school has many fun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activities.There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Science Day, Book Week, Drama Night, Picnic Day, Music Week and Field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Trip.My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activity is the Field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Trip.Field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Trip is an exciting school activity that takes students out of the classroom to learn in real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places.We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visit museums, zoos, farms or science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centers.We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may learn new things through the field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trip.It’s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fun.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85825" y="942976"/>
            <a:ext cx="104489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 are six activities in our school.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 writer likes the Field Trip best.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)3.The writer can fly kites in the Field Trip.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 writer can visit the science activity in the field trip.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writer can’t learn new things through the field trip.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4489" y="11035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4489" y="19226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6511" y="26846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2467" y="35133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82467" y="49801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七、学校里举行了一次野餐。看图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句型和现在进行时补全短文。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00.jpeg"/>
          <p:cNvPicPr/>
          <p:nvPr/>
        </p:nvPicPr>
        <p:blipFill rotWithShape="1">
          <a:blip r:embed="rId4"/>
          <a:srcRect l="2801"/>
          <a:stretch/>
        </p:blipFill>
        <p:spPr>
          <a:xfrm>
            <a:off x="3924300" y="1642109"/>
            <a:ext cx="5618480" cy="32065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5819" y="4849758"/>
            <a:ext cx="1046797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There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three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birds.They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singing in the tree.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 are drinking water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1267" y="4897383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0047" y="5680754"/>
            <a:ext cx="421695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four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boys.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00.jpeg"/>
          <p:cNvPicPr/>
          <p:nvPr/>
        </p:nvPicPr>
        <p:blipFill rotWithShape="1">
          <a:blip r:embed="rId4"/>
          <a:srcRect l="2801"/>
          <a:stretch/>
        </p:blipFill>
        <p:spPr>
          <a:xfrm>
            <a:off x="3543300" y="861094"/>
            <a:ext cx="5618480" cy="32065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4077158"/>
            <a:ext cx="1035692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girl.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  </a:t>
            </a:r>
            <a:r>
              <a:rPr lang="en-US" altLang="zh-CN" sz="3400" u="sng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4</a:t>
            </a:r>
            <a:r>
              <a:rPr lang="en-US" altLang="zh-CN" sz="3400" u="sng" dirty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drawing a picture of the ducks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u="sng" dirty="0">
                <a:latin typeface="Times New Roman" pitchFamily="18" charset="0"/>
                <a:ea typeface="Times New Roman"/>
                <a:cs typeface="Times New Roman" pitchFamily="18" charset="0"/>
              </a:rPr>
              <a:t>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18317" y="4166125"/>
            <a:ext cx="406844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photos.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88283" y="4175649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4879" y="4928124"/>
            <a:ext cx="16230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boy.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81136" y="5680601"/>
            <a:ext cx="43529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two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boys.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40283" y="5661678"/>
            <a:ext cx="425057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flying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kites.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193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85763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一、选出每组单词中画线部分发音不同的一项。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)1.A.n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C.j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2.A.b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B.gr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ke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)3.A.c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bbish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)4.A.k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ee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6731" y="181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6731" y="25615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7681" y="33909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7681" y="41419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716598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二、根据句子选择合适的图片。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95.jpeg"/>
          <p:cNvPicPr/>
          <p:nvPr/>
        </p:nvPicPr>
        <p:blipFill rotWithShape="1">
          <a:blip r:embed="rId4"/>
          <a:srcRect r="39865"/>
          <a:stretch/>
        </p:blipFill>
        <p:spPr>
          <a:xfrm>
            <a:off x="704850" y="1476648"/>
            <a:ext cx="8153401" cy="1773970"/>
          </a:xfrm>
          <a:prstGeom prst="rect">
            <a:avLst/>
          </a:prstGeom>
        </p:spPr>
      </p:pic>
      <p:pic>
        <p:nvPicPr>
          <p:cNvPr id="9" name="image195.jpeg"/>
          <p:cNvPicPr/>
          <p:nvPr/>
        </p:nvPicPr>
        <p:blipFill rotWithShape="1">
          <a:blip r:embed="rId4"/>
          <a:srcRect l="62875"/>
          <a:stretch/>
        </p:blipFill>
        <p:spPr>
          <a:xfrm>
            <a:off x="771525" y="3159980"/>
            <a:ext cx="5033590" cy="17739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7814" y="4800600"/>
            <a:ext cx="103207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)1.I’m acting in the school drama.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students will have a field trip next week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82466" y="50160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84368" y="57517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95.jpeg"/>
          <p:cNvPicPr/>
          <p:nvPr/>
        </p:nvPicPr>
        <p:blipFill rotWithShape="1">
          <a:blip r:embed="rId4"/>
          <a:srcRect r="39865"/>
          <a:stretch/>
        </p:blipFill>
        <p:spPr>
          <a:xfrm>
            <a:off x="638174" y="861094"/>
            <a:ext cx="8153401" cy="1773970"/>
          </a:xfrm>
          <a:prstGeom prst="rect">
            <a:avLst/>
          </a:prstGeom>
        </p:spPr>
      </p:pic>
      <p:pic>
        <p:nvPicPr>
          <p:cNvPr id="9" name="image195.jpeg"/>
          <p:cNvPicPr/>
          <p:nvPr/>
        </p:nvPicPr>
        <p:blipFill rotWithShape="1">
          <a:blip r:embed="rId4"/>
          <a:srcRect l="62875"/>
          <a:stretch/>
        </p:blipFill>
        <p:spPr>
          <a:xfrm>
            <a:off x="704850" y="2625539"/>
            <a:ext cx="5033590" cy="17739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9744" y="4295775"/>
            <a:ext cx="10320735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panda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lovely.It’s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eating bamboo.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)4.There is a big model pizza in Italian stand.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roots are white and long.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16018" y="43995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23765" y="50544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28040" y="57845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977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76301"/>
            <a:ext cx="726263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169" y="1422597"/>
            <a:ext cx="1043503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1.                      2.                       3.                     4.</a:t>
            </a:r>
            <a:endParaRPr lang="zh-CN" altLang="en-US" sz="3400" dirty="0"/>
          </a:p>
        </p:txBody>
      </p:sp>
      <p:pic>
        <p:nvPicPr>
          <p:cNvPr id="8" name="image1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06820" y="1650136"/>
            <a:ext cx="2106454" cy="1714897"/>
          </a:xfrm>
          <a:prstGeom prst="rect">
            <a:avLst/>
          </a:prstGeom>
        </p:spPr>
      </p:pic>
      <p:pic>
        <p:nvPicPr>
          <p:cNvPr id="9" name="image19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976331" y="1558817"/>
            <a:ext cx="2146655" cy="1747626"/>
          </a:xfrm>
          <a:prstGeom prst="rect">
            <a:avLst/>
          </a:prstGeom>
        </p:spPr>
      </p:pic>
      <p:pic>
        <p:nvPicPr>
          <p:cNvPr id="10" name="image19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740687" y="1650135"/>
            <a:ext cx="2034486" cy="1656307"/>
          </a:xfrm>
          <a:prstGeom prst="rect">
            <a:avLst/>
          </a:prstGeom>
        </p:spPr>
      </p:pic>
      <p:pic>
        <p:nvPicPr>
          <p:cNvPr id="11" name="image19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323551" y="1619367"/>
            <a:ext cx="2072279" cy="168707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85800" y="3268342"/>
            <a:ext cx="106356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 are many things in the school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2.We love the Spring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3.They have a field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trip.They’re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4.Look at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cat.It’s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48430" y="3365033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fair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11921" y="4103886"/>
            <a:ext cx="15680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Festival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68090" y="4884169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39786" y="5646936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sleeping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933451"/>
            <a:ext cx="108261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四、用所给词的正确形式填空。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(be) a cat and two books on the sofa.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2.How many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(hour) in a 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3.Take these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(note) in the book.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Chinese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(write) is fun.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sister is very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(love).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4544" y="1760736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2333" y="253226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hours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2333" y="3334108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notes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5611" y="4113411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32376" y="4894461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lovely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五、对话练习。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请根据相关信息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找出对话所缺的句子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把编号写在横线上。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1.A:Is there a toy dog on the bed?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2.A:Is she planting seeds?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650" y="4382933"/>
            <a:ext cx="10883266" cy="19759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playing football.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grandma doing?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activity?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there any pigs on the farm?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F.No,she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16120" y="28846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64210" y="355143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3.A:What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the students doing?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B:No,there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aren’t.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B:It’s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Drama Night.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5324" y="3438525"/>
            <a:ext cx="10816591" cy="244682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playing football.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grandma doing?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activity?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there any pigs on the farm?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F.No,she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85047" y="9005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7268" y="16845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15965" y="24751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286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这个周末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Jack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的学校将会举行书展活动。请根据两人的对话选择合适的句子补完对话。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100" y="1933193"/>
            <a:ext cx="5160962" cy="4654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Amy:Hi,Jack!There’s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Book Fair in our school library this weekend.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Jack:Oh,I</a:t>
            </a:r>
            <a:r>
              <a:rPr lang="en-US" altLang="zh-CN" sz="3400" dirty="0">
                <a:latin typeface="Times New Roman"/>
                <a:ea typeface="宋体"/>
              </a:rPr>
              <a:t> love </a:t>
            </a:r>
            <a:r>
              <a:rPr lang="en-US" altLang="zh-CN" sz="3400" dirty="0" err="1">
                <a:latin typeface="Times New Roman"/>
                <a:ea typeface="宋体"/>
              </a:rPr>
              <a:t>books!What</a:t>
            </a:r>
            <a:r>
              <a:rPr lang="en-US" altLang="zh-CN" sz="3400" dirty="0">
                <a:latin typeface="Times New Roman"/>
                <a:ea typeface="宋体"/>
              </a:rPr>
              <a:t> can we do at the Book Fair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1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Amy:</a:t>
            </a:r>
            <a:r>
              <a:rPr lang="en-US" altLang="zh-CN" sz="3400" u="sng" dirty="0">
                <a:latin typeface="Times New Roman"/>
                <a:ea typeface="宋体"/>
              </a:rPr>
              <a:t>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</a:p>
          <a:p>
            <a:pPr>
              <a:lnSpc>
                <a:spcPct val="11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Jack:Is</a:t>
            </a:r>
            <a:r>
              <a:rPr lang="en-US" altLang="zh-CN" sz="3400" dirty="0">
                <a:latin typeface="Times New Roman"/>
                <a:ea typeface="宋体"/>
              </a:rPr>
              <a:t> there a story telling activity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  <a:endParaRPr lang="en-US" altLang="zh-CN" sz="3400" dirty="0">
              <a:latin typeface="Times New Roman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19824" y="2038350"/>
            <a:ext cx="5339715" cy="452431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A.Yes,there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is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B.Do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you want to go with us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C.Is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there a picture book at the Book Fair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D.We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can read books and buy new books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want to go with my sister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F.Are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there any picture books for little kids? 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9497" y="46849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573</Words>
  <Application>Microsoft Office PowerPoint</Application>
  <PresentationFormat>自定义</PresentationFormat>
  <Paragraphs>145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Times New Roman</vt:lpstr>
      <vt:lpstr>Calibri</vt:lpstr>
      <vt:lpstr>微软雅黑</vt:lpstr>
      <vt:lpstr>方正仿宋_GBK</vt:lpstr>
      <vt:lpstr>方正隶变_GBK</vt:lpstr>
      <vt:lpstr>汉仪雅酷黑 95W</vt:lpstr>
      <vt:lpstr>方正黑体_GBK</vt:lpstr>
      <vt:lpstr>Wingdings</vt:lpstr>
      <vt:lpstr>方正小标宋_GBK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2026-03-26T03:14:05Z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