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515" r:id="rId4"/>
    <p:sldId id="516" r:id="rId5"/>
    <p:sldId id="517" r:id="rId6"/>
    <p:sldId id="518" r:id="rId7"/>
    <p:sldId id="519" r:id="rId8"/>
    <p:sldId id="520" r:id="rId9"/>
    <p:sldId id="529" r:id="rId10"/>
    <p:sldId id="521" r:id="rId11"/>
    <p:sldId id="522" r:id="rId12"/>
    <p:sldId id="530" r:id="rId13"/>
    <p:sldId id="523" r:id="rId14"/>
    <p:sldId id="524" r:id="rId15"/>
    <p:sldId id="525" r:id="rId16"/>
    <p:sldId id="427" r:id="rId17"/>
  </p:sldIdLst>
  <p:sldSz cx="12192000" cy="6858000"/>
  <p:notesSz cx="6858000" cy="9144000"/>
  <p:embeddedFontLst>
    <p:embeddedFont>
      <p:font typeface="方正小标宋_GBK" pitchFamily="65" charset="-122"/>
      <p:regular r:id="rId18"/>
    </p:embeddedFont>
    <p:embeddedFont>
      <p:font typeface="方正隶变_GBK" pitchFamily="65" charset="-122"/>
      <p:regular r:id="rId19"/>
    </p:embeddedFont>
    <p:embeddedFont>
      <p:font typeface="方正大标宋_GBK" pitchFamily="65" charset="-122"/>
      <p:regular r:id="rId20"/>
    </p:embeddedFont>
    <p:embeddedFont>
      <p:font typeface="Calibri" pitchFamily="34" charset="0"/>
      <p:regular r:id="rId21"/>
      <p:bold r:id="rId22"/>
      <p:italic r:id="rId23"/>
      <p:boldItalic r:id="rId24"/>
    </p:embeddedFont>
    <p:embeddedFont>
      <p:font typeface="微软雅黑" pitchFamily="34" charset="-122"/>
      <p:regular r:id="rId25"/>
      <p:bold r:id="rId26"/>
    </p:embeddedFont>
    <p:embeddedFont>
      <p:font typeface="MS Gothic" pitchFamily="49" charset="-128"/>
      <p:regular r:id="rId27"/>
    </p:embeddedFont>
    <p:embeddedFont>
      <p:font typeface="方正大标宋简体" charset="-122"/>
      <p:regular r:id="rId28"/>
    </p:embeddedFont>
    <p:embeddedFont>
      <p:font typeface="方正黑体_GBK" pitchFamily="65" charset="-122"/>
      <p:regular r:id="rId29"/>
    </p:embeddedFont>
    <p:embeddedFont>
      <p:font typeface="方正仿宋_GBK" pitchFamily="65" charset="-122"/>
      <p:regular r:id="rId30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>
        <p:scale>
          <a:sx n="100" d="100"/>
          <a:sy n="100" d="100"/>
        </p:scale>
        <p:origin x="-1062" y="-420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1.fntdata"/><Relationship Id="rId26" Type="http://schemas.openxmlformats.org/officeDocument/2006/relationships/font" Target="fonts/font9.fntdata"/><Relationship Id="rId3" Type="http://schemas.openxmlformats.org/officeDocument/2006/relationships/slide" Target="slides/slide2.xml"/><Relationship Id="rId21" Type="http://schemas.openxmlformats.org/officeDocument/2006/relationships/font" Target="fonts/font4.fntdata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8.fntdata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3.fntdata"/><Relationship Id="rId29" Type="http://schemas.openxmlformats.org/officeDocument/2006/relationships/font" Target="fonts/font1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7.fntdata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6.fntdata"/><Relationship Id="rId28" Type="http://schemas.openxmlformats.org/officeDocument/2006/relationships/font" Target="fonts/font11.fntdata"/><Relationship Id="rId10" Type="http://schemas.openxmlformats.org/officeDocument/2006/relationships/slide" Target="slides/slide9.xml"/><Relationship Id="rId19" Type="http://schemas.openxmlformats.org/officeDocument/2006/relationships/font" Target="fonts/font2.fntdata"/><Relationship Id="rId31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5.fntdata"/><Relationship Id="rId27" Type="http://schemas.openxmlformats.org/officeDocument/2006/relationships/font" Target="fonts/font10.fntdata"/><Relationship Id="rId30" Type="http://schemas.openxmlformats.org/officeDocument/2006/relationships/font" Target="fonts/font13.fntdata"/><Relationship Id="rId35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2026-3-27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2026-3-27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2026-3-27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80.xml"/><Relationship Id="rId1" Type="http://schemas.openxmlformats.org/officeDocument/2006/relationships/tags" Target="../tags/tag79.xml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Relationship Id="rId4" Type="http://schemas.openxmlformats.org/officeDocument/2006/relationships/image" Target="../media/image8.t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332786"/>
            <a:ext cx="12197715" cy="998855"/>
          </a:xfrm>
        </p:spPr>
        <p:txBody>
          <a:bodyPr>
            <a:noAutofit/>
          </a:bodyPr>
          <a:lstStyle/>
          <a:p>
            <a:r>
              <a:rPr lang="en-US" altLang="zh-CN" sz="6000" b="1" dirty="0">
                <a:latin typeface="Times New Roman" pitchFamily="18" charset="0"/>
                <a:ea typeface="方正大标宋_GBK" pitchFamily="65" charset="-122"/>
                <a:cs typeface="Times New Roman" pitchFamily="18" charset="0"/>
              </a:rPr>
              <a:t>Unit 6 </a:t>
            </a:r>
            <a:r>
              <a:rPr lang="zh-CN" altLang="zh-CN" sz="6000" dirty="0">
                <a:latin typeface="方正大标宋_GBK" pitchFamily="65" charset="-122"/>
                <a:ea typeface="方正大标宋_GBK" pitchFamily="65" charset="-122"/>
              </a:rPr>
              <a:t>综合训练 </a:t>
            </a:r>
          </a:p>
        </p:txBody>
      </p:sp>
      <p:cxnSp>
        <p:nvCxnSpPr>
          <p:cNvPr id="40" name="直接连接符 39"/>
          <p:cNvCxnSpPr/>
          <p:nvPr/>
        </p:nvCxnSpPr>
        <p:spPr>
          <a:xfrm>
            <a:off x="3416300" y="3693413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702437" y="4263973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56965" y="4279362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四年级英语下册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3BB5BA80-9753-757A-7D9A-8F60662E6021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8" name="矩形 7"/>
          <p:cNvSpPr/>
          <p:nvPr/>
        </p:nvSpPr>
        <p:spPr>
          <a:xfrm>
            <a:off x="6343649" y="1028343"/>
            <a:ext cx="5286375" cy="5271137"/>
          </a:xfrm>
          <a:prstGeom prst="rect">
            <a:avLst/>
          </a:prstGeom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A.Do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you want to paint some flowers on it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?</a:t>
            </a: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B.I’m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cutting it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.</a:t>
            </a: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C.Can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you help me paint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?</a:t>
            </a: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D.Are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you good at painting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?</a:t>
            </a: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E.Because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the dress is too short for me now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.</a:t>
            </a: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F.Are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you good at singing? 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25800" y="856893"/>
            <a:ext cx="5589274" cy="57327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20000"/>
              </a:lnSpc>
            </a:pP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宋体"/>
              </a:rPr>
              <a:t>Amy:That’s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宋体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宋体"/>
              </a:rPr>
              <a:t>a good idea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宋体"/>
              </a:rPr>
              <a:t>.</a:t>
            </a:r>
          </a:p>
          <a:p>
            <a:pPr lvl="0">
              <a:lnSpc>
                <a:spcPct val="120000"/>
              </a:lnSpc>
            </a:pP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宋体"/>
              </a:rPr>
              <a:t>3.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>
                <a:solidFill>
                  <a:srgbClr val="000000"/>
                </a:solidFill>
                <a:latin typeface="Times New Roman"/>
                <a:ea typeface="宋体"/>
              </a:rPr>
              <a:t> </a:t>
            </a:r>
          </a:p>
          <a:p>
            <a:pPr lvl="0">
              <a:lnSpc>
                <a:spcPct val="120000"/>
              </a:lnSpc>
            </a:pP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宋体"/>
              </a:rPr>
              <a:t>Lingling:Yes.And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宋体"/>
              </a:rPr>
              <a:t> I want to paint a lovely cat on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宋体"/>
              </a:rPr>
              <a:t>it,too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宋体"/>
              </a:rPr>
              <a:t>.</a:t>
            </a:r>
          </a:p>
          <a:p>
            <a:pPr lvl="0">
              <a:lnSpc>
                <a:spcPct val="120000"/>
              </a:lnSpc>
            </a:pP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宋体"/>
              </a:rPr>
              <a:t>4</a:t>
            </a:r>
            <a:r>
              <a:rPr lang="en-US" altLang="zh-CN" sz="3400" u="sng" dirty="0">
                <a:solidFill>
                  <a:srgbClr val="000000"/>
                </a:solidFill>
                <a:latin typeface="Times New Roman"/>
                <a:ea typeface="宋体"/>
              </a:rPr>
              <a:t>.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        </a:t>
            </a:r>
            <a:r>
              <a:rPr lang="en-US" altLang="zh-CN" sz="3400" u="sng" dirty="0">
                <a:solidFill>
                  <a:srgbClr val="000000"/>
                </a:solidFill>
                <a:latin typeface="Times New Roman"/>
                <a:ea typeface="宋体"/>
              </a:rPr>
              <a:t> </a:t>
            </a:r>
          </a:p>
          <a:p>
            <a:pPr lvl="0">
              <a:lnSpc>
                <a:spcPct val="120000"/>
              </a:lnSpc>
            </a:pP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宋体"/>
              </a:rPr>
              <a:t>Amy:Yes,of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宋体"/>
              </a:rPr>
              <a:t> course.</a:t>
            </a:r>
          </a:p>
          <a:p>
            <a:pPr lvl="0">
              <a:lnSpc>
                <a:spcPct val="120000"/>
              </a:lnSpc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宋体"/>
              </a:rPr>
              <a:t>Lingling:Great!</a:t>
            </a:r>
            <a:r>
              <a:rPr lang="en-US" altLang="zh-CN" sz="3400" u="sng" dirty="0">
                <a:solidFill>
                  <a:srgbClr val="000000"/>
                </a:solidFill>
                <a:latin typeface="Times New Roman"/>
                <a:ea typeface="宋体"/>
              </a:rPr>
              <a:t>5.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       </a:t>
            </a:r>
            <a:r>
              <a:rPr lang="en-US" altLang="zh-CN" sz="3400" u="sng" dirty="0">
                <a:solidFill>
                  <a:srgbClr val="000000"/>
                </a:solidFill>
                <a:latin typeface="Times New Roman"/>
                <a:ea typeface="宋体"/>
              </a:rPr>
              <a:t> </a:t>
            </a:r>
          </a:p>
          <a:p>
            <a:pPr lvl="0">
              <a:lnSpc>
                <a:spcPct val="120000"/>
              </a:lnSpc>
            </a:pP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宋体"/>
              </a:rPr>
              <a:t>Amy:Yes.I’m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宋体"/>
              </a:rPr>
              <a:t> happy to do that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宋体"/>
              </a:rPr>
              <a:t>.</a:t>
            </a: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600" dirty="0" err="1">
                <a:latin typeface="Times New Roman"/>
                <a:ea typeface="宋体"/>
                <a:cs typeface="Times New Roman"/>
              </a:rPr>
              <a:t>Lingling:Let’s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 paint together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.</a:t>
            </a:r>
            <a:endParaRPr lang="zh-CN" altLang="zh-CN" sz="36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570443" y="1494036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551392" y="3333750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</a:rPr>
              <a:t>D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239345" y="4599186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09599" y="842219"/>
            <a:ext cx="10902315" cy="57431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5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六、</a:t>
            </a:r>
            <a:r>
              <a:rPr lang="en-US" altLang="zh-CN" sz="3400" spc="-300" dirty="0" err="1">
                <a:latin typeface="Times New Roman"/>
                <a:ea typeface="宋体"/>
                <a:cs typeface="Times New Roman"/>
              </a:rPr>
              <a:t>Daming</a:t>
            </a:r>
            <a:r>
              <a:rPr lang="zh-CN" altLang="zh-CN" sz="3400" spc="-300" dirty="0">
                <a:latin typeface="Times New Roman"/>
                <a:ea typeface="方正黑体_GBK"/>
                <a:cs typeface="Times New Roman"/>
              </a:rPr>
              <a:t>和朋友们参加时装表演。阅读短文</a:t>
            </a:r>
            <a:r>
              <a:rPr lang="en-US" altLang="zh-CN" sz="3400" spc="-3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spc="-300" dirty="0">
                <a:latin typeface="Times New Roman"/>
                <a:ea typeface="方正黑体_GBK"/>
                <a:cs typeface="Times New Roman"/>
              </a:rPr>
              <a:t>完成下列任务。</a:t>
            </a:r>
            <a:endParaRPr lang="zh-CN" altLang="zh-CN" sz="3400" spc="-3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35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Daming,Maomao,Chenyu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and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Xiaoguo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are taking part in the fashion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show.What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are they wearing?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 indent="355600">
              <a:lnSpc>
                <a:spcPct val="135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Look!Daming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is wearing a T</a:t>
            </a:r>
            <a:r>
              <a:rPr lang="zh-CN" altLang="zh-CN" sz="3400" dirty="0">
                <a:latin typeface="Calibri"/>
                <a:ea typeface="MS Gothic"/>
                <a:cs typeface="MS Gothic"/>
              </a:rPr>
              <a:t>⁃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shirt.This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T</a:t>
            </a:r>
            <a:r>
              <a:rPr lang="zh-CN" altLang="zh-CN" sz="3400" dirty="0">
                <a:latin typeface="Calibri"/>
                <a:ea typeface="MS Gothic"/>
                <a:cs typeface="MS Gothic"/>
              </a:rPr>
              <a:t>⁃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shirt is made of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paper.He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paints a panda on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it.It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looks lovely.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 indent="355600">
              <a:lnSpc>
                <a:spcPct val="135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And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this is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Maomao.What’s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she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wearing?Oh,she’s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wearing a green T</a:t>
            </a:r>
            <a:r>
              <a:rPr lang="zh-CN" altLang="zh-CN" sz="3400" dirty="0">
                <a:latin typeface="Calibri"/>
                <a:ea typeface="MS Gothic"/>
                <a:cs typeface="MS Gothic"/>
              </a:rPr>
              <a:t>⁃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shirt and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shorts.She’s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playing basketball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. She’s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cool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09599" y="842219"/>
            <a:ext cx="10902315" cy="31477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55600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This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is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Chenyu.She’s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wearing a yellow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dress.What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is the dress made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of?It’s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made of yellow leaves.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 indent="355600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What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about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Xiaoguo?Look!She’s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coming.She’s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wearing a white dress and a white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hat.She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looks nice.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860706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47699" y="861094"/>
            <a:ext cx="10864215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任务一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: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判断下列句子是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(T)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否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(F)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正确。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)1.Daming’s T</a:t>
            </a:r>
            <a:r>
              <a:rPr lang="zh-CN" altLang="zh-CN" sz="3400" dirty="0">
                <a:latin typeface="Calibri"/>
                <a:ea typeface="MS Gothic"/>
                <a:cs typeface="MS Gothic"/>
              </a:rPr>
              <a:t>⁃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shirt is made of paper.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)2.There is a cat on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Daming’s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T</a:t>
            </a:r>
            <a:r>
              <a:rPr lang="zh-CN" altLang="zh-CN" sz="3400" dirty="0">
                <a:latin typeface="Calibri"/>
                <a:ea typeface="MS Gothic"/>
                <a:cs typeface="MS Gothic"/>
              </a:rPr>
              <a:t>⁃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shirt.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)3.Chenyu’s dress is made of green leaves.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260518" y="1861368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T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260518" y="2640608"/>
            <a:ext cx="45076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F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260518" y="3429000"/>
            <a:ext cx="45076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F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57225" y="861094"/>
            <a:ext cx="10858500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任务二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: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选择合适的选项。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4.What’s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Maomao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wearing?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A.A yellow T</a:t>
            </a:r>
            <a:r>
              <a:rPr lang="zh-CN" altLang="zh-CN" sz="3400" dirty="0">
                <a:latin typeface="Calibri"/>
                <a:ea typeface="MS Gothic"/>
                <a:cs typeface="MS Gothic"/>
              </a:rPr>
              <a:t>⁃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shirt and shorts.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　</a:t>
            </a: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B.A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yellow shirt and shorts.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C.A green T</a:t>
            </a:r>
            <a:r>
              <a:rPr lang="zh-CN" altLang="zh-CN" sz="3400" dirty="0">
                <a:latin typeface="Calibri"/>
                <a:ea typeface="MS Gothic"/>
                <a:cs typeface="MS Gothic"/>
              </a:rPr>
              <a:t>⁃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shirt and shorts.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)5.Is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Xiaoguo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wearing a white hat?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A.No,she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isn’t.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B.Yes,she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is.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C.I don’t know.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316486" y="1836936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345061" y="4961136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790575" y="861094"/>
            <a:ext cx="9753600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任务三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: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根据自己的实际情况回答。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6.What are you wearing now?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                                 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 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408271" y="2447191"/>
            <a:ext cx="5962650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I’m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wearing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T</a:t>
            </a:r>
            <a:r>
              <a:rPr lang="zh-CN" altLang="zh-CN" sz="3400" dirty="0">
                <a:solidFill>
                  <a:srgbClr val="E72582"/>
                </a:solidFill>
                <a:latin typeface="Calibri"/>
                <a:ea typeface="MS Gothic"/>
                <a:cs typeface="MS Gothic"/>
              </a:rPr>
              <a:t>⁃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shirt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and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shorts.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652769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 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四年级英语下册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731519" y="861095"/>
            <a:ext cx="10780395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一、选出不同类的一项。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)1.A.come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B.sleep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C.party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2.A.shirt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B.clever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C.paper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)3.A.keeper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B.make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C.look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4.A.angry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B.sad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C.cry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)5.A.uncle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B.bake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C.aunt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408991" y="1827411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408991" y="2532261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384946" y="3370461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396968" y="4151511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397688" y="4913511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10" grpId="0"/>
      <p:bldP spid="11" grpId="0"/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733425" y="841079"/>
            <a:ext cx="10696575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二、找出画线部分发音不同的一项。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1.A.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sh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out	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B.wa</a:t>
            </a:r>
            <a:r>
              <a:rPr lang="en-US" altLang="zh-CN" sz="3400" u="sng" dirty="0" err="1" smtClean="0">
                <a:latin typeface="Times New Roman"/>
                <a:ea typeface="宋体"/>
                <a:cs typeface="Times New Roman"/>
              </a:rPr>
              <a:t>sh</a:t>
            </a:r>
            <a:r>
              <a:rPr lang="zh-CN" altLang="zh-CN" sz="3400" dirty="0" smtClean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</a:t>
            </a:r>
            <a:r>
              <a:rPr lang="en-US" altLang="zh-CN" sz="3400" u="sng" dirty="0" err="1" smtClean="0">
                <a:latin typeface="Times New Roman"/>
                <a:ea typeface="宋体"/>
                <a:cs typeface="Times New Roman"/>
              </a:rPr>
              <a:t>ch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ildren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2.A.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th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ose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</a:t>
            </a:r>
            <a:r>
              <a:rPr lang="en-US" altLang="zh-CN" sz="3400" u="sng" dirty="0" err="1" smtClean="0">
                <a:latin typeface="Times New Roman"/>
                <a:ea typeface="宋体"/>
                <a:cs typeface="Times New Roman"/>
              </a:rPr>
              <a:t>th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at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</a:t>
            </a:r>
            <a:r>
              <a:rPr lang="en-US" altLang="zh-CN" sz="3400" u="sng" dirty="0" err="1" smtClean="0">
                <a:latin typeface="Times New Roman"/>
                <a:ea typeface="宋体"/>
                <a:cs typeface="Times New Roman"/>
              </a:rPr>
              <a:t>th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ank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3.A.f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a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ther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B.t</a:t>
            </a:r>
            <a:r>
              <a:rPr lang="en-US" altLang="zh-CN" sz="3400" u="sng" dirty="0" err="1" smtClean="0">
                <a:latin typeface="Times New Roman"/>
                <a:ea typeface="宋体"/>
                <a:cs typeface="Times New Roman"/>
              </a:rPr>
              <a:t>a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ke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C.c</a:t>
            </a:r>
            <a:r>
              <a:rPr lang="en-US" altLang="zh-CN" sz="3400" u="sng" dirty="0" err="1" smtClean="0">
                <a:latin typeface="Times New Roman"/>
                <a:ea typeface="宋体"/>
                <a:cs typeface="Times New Roman"/>
              </a:rPr>
              <a:t>a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ke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         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)4.A.wr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i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ter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B.w</a:t>
            </a:r>
            <a:r>
              <a:rPr lang="en-US" altLang="zh-CN" sz="3400" u="sng" dirty="0" err="1" smtClean="0">
                <a:latin typeface="Times New Roman"/>
                <a:ea typeface="宋体"/>
                <a:cs typeface="Times New Roman"/>
              </a:rPr>
              <a:t>i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n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C.dr</a:t>
            </a:r>
            <a:r>
              <a:rPr lang="en-US" altLang="zh-CN" sz="3400" u="sng" dirty="0" err="1" smtClean="0">
                <a:latin typeface="Times New Roman"/>
                <a:ea typeface="宋体"/>
                <a:cs typeface="Times New Roman"/>
              </a:rPr>
              <a:t>i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ver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5.A.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u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se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B.br</a:t>
            </a:r>
            <a:r>
              <a:rPr lang="en-US" altLang="zh-CN" sz="3400" u="sng" dirty="0" err="1" smtClean="0">
                <a:latin typeface="Times New Roman"/>
                <a:ea typeface="宋体"/>
                <a:cs typeface="Times New Roman"/>
              </a:rPr>
              <a:t>u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sh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C.h</a:t>
            </a:r>
            <a:r>
              <a:rPr lang="en-US" altLang="zh-CN" sz="3400" u="sng" dirty="0" err="1" smtClean="0">
                <a:latin typeface="Times New Roman"/>
                <a:ea typeface="宋体"/>
                <a:cs typeface="Times New Roman"/>
              </a:rPr>
              <a:t>u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ge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408991" y="1817886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409711" y="2577169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409711" y="3341886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399466" y="4161036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444001" y="4936133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810926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09600" y="861095"/>
            <a:ext cx="6848311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三、根据图片补全对话。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42950" y="1666875"/>
            <a:ext cx="7934325" cy="2185214"/>
          </a:xfrm>
          <a:prstGeom prst="rect">
            <a:avLst/>
          </a:prstGeom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A.He’s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running.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　　　　</a:t>
            </a: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  <a:p>
            <a:pPr>
              <a:spcAft>
                <a:spcPts val="0"/>
              </a:spcAft>
            </a:pP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B.No,there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aren’t.There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are some flowers.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C.She’s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wearing a skirt.	</a:t>
            </a: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  <a:p>
            <a:pPr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D.Is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Daming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wearing a shirt and trousers?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2950" y="3999616"/>
            <a:ext cx="7944053" cy="24773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矩形 7"/>
          <p:cNvSpPr/>
          <p:nvPr/>
        </p:nvSpPr>
        <p:spPr>
          <a:xfrm>
            <a:off x="7457911" y="5381183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828675" y="1000125"/>
            <a:ext cx="7848600" cy="2559162"/>
          </a:xfrm>
          <a:prstGeom prst="rect">
            <a:avLst/>
          </a:prstGeom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A.He’s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running.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　　　　</a:t>
            </a: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B.No,there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aren’t.There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are some flowers.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C.She’s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wearing a skirt.	</a:t>
            </a: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D.Is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Daming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wearing a shirt and trousers?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4863" y="3855931"/>
            <a:ext cx="7948612" cy="22761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矩形 2"/>
          <p:cNvSpPr/>
          <p:nvPr/>
        </p:nvSpPr>
        <p:spPr>
          <a:xfrm>
            <a:off x="7582620" y="5092899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8" name="矩形 7"/>
          <p:cNvSpPr/>
          <p:nvPr/>
        </p:nvSpPr>
        <p:spPr>
          <a:xfrm>
            <a:off x="828675" y="1000125"/>
            <a:ext cx="7848600" cy="2559162"/>
          </a:xfrm>
          <a:prstGeom prst="rect">
            <a:avLst/>
          </a:prstGeom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A.He’s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running.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　　　　</a:t>
            </a: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B.No,there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aren’t.There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are some flowers.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C.She’s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wearing a skirt.	</a:t>
            </a: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D.Is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Daming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wearing a shirt and trousers?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2969" y="3704833"/>
            <a:ext cx="7565231" cy="24706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矩形 2"/>
          <p:cNvSpPr/>
          <p:nvPr/>
        </p:nvSpPr>
        <p:spPr>
          <a:xfrm>
            <a:off x="3036697" y="3987999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D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231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8" name="矩形 7"/>
          <p:cNvSpPr/>
          <p:nvPr/>
        </p:nvSpPr>
        <p:spPr>
          <a:xfrm>
            <a:off x="828675" y="1000125"/>
            <a:ext cx="7848600" cy="2559162"/>
          </a:xfrm>
          <a:prstGeom prst="rect">
            <a:avLst/>
          </a:prstGeom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A.He’s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running.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　　　　</a:t>
            </a: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B.No,there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aren’t.There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are some flowers.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C.She’s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wearing a skirt.	</a:t>
            </a: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D.Is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Daming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wearing a shirt and trousers?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8175" y="3696497"/>
            <a:ext cx="8982075" cy="23565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矩形 5"/>
          <p:cNvSpPr/>
          <p:nvPr/>
        </p:nvSpPr>
        <p:spPr>
          <a:xfrm>
            <a:off x="8361172" y="3959424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00075" y="861095"/>
            <a:ext cx="9848850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四、判断下列句子与图片是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(T)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否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(F)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相符。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8" name="image231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505459" y="1643008"/>
            <a:ext cx="11131569" cy="1890767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638175" y="3381375"/>
            <a:ext cx="10778490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)1.My dad is wearing a shirt and a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sweater.He’s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cool.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)2.An orange uniform for police officers.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)3.My school uniform is cute.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4.Lanlan wants to wear a red skirt to the party.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369107" y="3533775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T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369107" y="4370586"/>
            <a:ext cx="45076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F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345063" y="5125244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T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364113" y="5866011"/>
            <a:ext cx="45076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F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38175" y="861094"/>
            <a:ext cx="10873740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五、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Lingling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和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Amy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在聊旧衣服改造。选择合适的句子补全对话</a:t>
            </a:r>
            <a:r>
              <a:rPr lang="zh-CN" altLang="zh-CN" sz="3400" dirty="0" smtClean="0">
                <a:latin typeface="Times New Roman"/>
                <a:ea typeface="方正黑体_GBK"/>
                <a:cs typeface="Times New Roman"/>
              </a:rPr>
              <a:t>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305550" y="1885087"/>
            <a:ext cx="5372100" cy="4665123"/>
          </a:xfrm>
          <a:prstGeom prst="rect">
            <a:avLst/>
          </a:prstGeom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A.Do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you want to paint some flowers on it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?</a:t>
            </a:r>
          </a:p>
          <a:p>
            <a:pPr>
              <a:lnSpc>
                <a:spcPct val="110000"/>
              </a:lnSpc>
              <a:spcAft>
                <a:spcPts val="0"/>
              </a:spcAft>
            </a:pP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B.I’m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cutting it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.</a:t>
            </a:r>
          </a:p>
          <a:p>
            <a:pPr>
              <a:lnSpc>
                <a:spcPct val="110000"/>
              </a:lnSpc>
              <a:spcAft>
                <a:spcPts val="0"/>
              </a:spcAft>
            </a:pP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C.Can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you help me paint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?</a:t>
            </a:r>
          </a:p>
          <a:p>
            <a:pPr>
              <a:lnSpc>
                <a:spcPct val="110000"/>
              </a:lnSpc>
              <a:spcAft>
                <a:spcPts val="0"/>
              </a:spcAft>
            </a:pP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D.Are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you good at painting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?</a:t>
            </a:r>
          </a:p>
          <a:p>
            <a:pPr>
              <a:lnSpc>
                <a:spcPct val="110000"/>
              </a:lnSpc>
              <a:spcAft>
                <a:spcPts val="0"/>
              </a:spcAft>
            </a:pP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E.Because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the dress is too short for me now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.</a:t>
            </a:r>
          </a:p>
          <a:p>
            <a:pPr>
              <a:lnSpc>
                <a:spcPct val="110000"/>
              </a:lnSpc>
              <a:spcAft>
                <a:spcPts val="0"/>
              </a:spcAft>
            </a:pP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F.Are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you good at singing? 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04848" y="1923667"/>
            <a:ext cx="5370198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Amy:Hi,Lingling!What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 are you doing with that dress?</a:t>
            </a:r>
            <a:endParaRPr lang="zh-CN" altLang="zh-CN" sz="3400" dirty="0">
              <a:solidFill>
                <a:srgbClr val="000000"/>
              </a:solidFill>
              <a:latin typeface="Calibri"/>
              <a:ea typeface="宋体"/>
              <a:cs typeface="Times New Roman"/>
            </a:endParaRPr>
          </a:p>
          <a:p>
            <a:pPr lvl="0">
              <a:lnSpc>
                <a:spcPct val="150000"/>
              </a:lnSpc>
            </a:pP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Lingling:Hi,Amy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. </a:t>
            </a:r>
            <a:r>
              <a:rPr lang="en-US" altLang="zh-CN" sz="3400" u="sng" dirty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1.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I want to turn it into a skirt. </a:t>
            </a:r>
            <a:endParaRPr lang="zh-CN" altLang="zh-CN" sz="3400" dirty="0">
              <a:solidFill>
                <a:srgbClr val="000000"/>
              </a:solidFill>
              <a:latin typeface="Calibri"/>
              <a:ea typeface="宋体"/>
              <a:cs typeface="Times New Roman"/>
            </a:endParaRPr>
          </a:p>
          <a:p>
            <a:pPr lvl="0">
              <a:lnSpc>
                <a:spcPct val="150000"/>
              </a:lnSpc>
            </a:pP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宋体"/>
              </a:rPr>
              <a:t>Amy:Why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宋体"/>
              </a:rPr>
              <a:t>?</a:t>
            </a:r>
          </a:p>
          <a:p>
            <a:pPr lvl="0">
              <a:lnSpc>
                <a:spcPct val="150000"/>
              </a:lnSpc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宋体"/>
              </a:rPr>
              <a:t>Lingling:</a:t>
            </a:r>
            <a:r>
              <a:rPr lang="en-US" altLang="zh-CN" sz="3400" u="sng" dirty="0">
                <a:solidFill>
                  <a:srgbClr val="000000"/>
                </a:solidFill>
                <a:latin typeface="Times New Roman"/>
                <a:ea typeface="宋体"/>
              </a:rPr>
              <a:t>2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宋体"/>
              </a:rPr>
              <a:t>.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>
                <a:solidFill>
                  <a:srgbClr val="000000"/>
                </a:solidFill>
                <a:latin typeface="Times New Roman"/>
                <a:ea typeface="宋体"/>
              </a:rPr>
              <a:t> </a:t>
            </a:r>
          </a:p>
        </p:txBody>
      </p:sp>
      <p:sp>
        <p:nvSpPr>
          <p:cNvPr id="9" name="矩形 8"/>
          <p:cNvSpPr/>
          <p:nvPr/>
        </p:nvSpPr>
        <p:spPr>
          <a:xfrm>
            <a:off x="4620345" y="3544945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164565" y="5876118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</a:rPr>
              <a:t>E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1625412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233</TotalTime>
  <Words>457</Words>
  <Application>Microsoft Office PowerPoint</Application>
  <PresentationFormat>自定义</PresentationFormat>
  <Paragraphs>145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31" baseType="lpstr">
      <vt:lpstr>Arial</vt:lpstr>
      <vt:lpstr>宋体</vt:lpstr>
      <vt:lpstr>方正小标宋_GBK</vt:lpstr>
      <vt:lpstr>方正隶变_GBK</vt:lpstr>
      <vt:lpstr>汉仪雅酷黑 95W</vt:lpstr>
      <vt:lpstr>方正大标宋_GBK</vt:lpstr>
      <vt:lpstr>Times New Roman</vt:lpstr>
      <vt:lpstr>Calibri</vt:lpstr>
      <vt:lpstr>微软雅黑</vt:lpstr>
      <vt:lpstr>MS Gothic</vt:lpstr>
      <vt:lpstr>方正大标宋简体</vt:lpstr>
      <vt:lpstr>Wingdings</vt:lpstr>
      <vt:lpstr>方正黑体_GBK</vt:lpstr>
      <vt:lpstr>方正仿宋_GBK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241</cp:revision>
  <dcterms:created xsi:type="dcterms:W3CDTF">2019-06-19T02:08:00Z</dcterms:created>
  <dcterms:modified xsi:type="dcterms:W3CDTF">2026-03-26T23:50:54Z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