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29" r:id="rId6"/>
    <p:sldId id="530" r:id="rId7"/>
    <p:sldId id="531" r:id="rId8"/>
    <p:sldId id="517" r:id="rId9"/>
    <p:sldId id="518" r:id="rId10"/>
    <p:sldId id="519" r:id="rId11"/>
    <p:sldId id="532" r:id="rId12"/>
    <p:sldId id="520" r:id="rId13"/>
    <p:sldId id="521" r:id="rId14"/>
    <p:sldId id="522" r:id="rId15"/>
    <p:sldId id="523" r:id="rId16"/>
    <p:sldId id="427" r:id="rId17"/>
  </p:sldIdLst>
  <p:sldSz cx="12192000" cy="6858000"/>
  <p:notesSz cx="6858000" cy="9144000"/>
  <p:embeddedFontLst>
    <p:embeddedFont>
      <p:font typeface="方正大标宋_GBK" pitchFamily="65" charset="-122"/>
      <p:regular r:id="rId18"/>
    </p:embeddedFont>
    <p:embeddedFont>
      <p:font typeface="MS Gothic" pitchFamily="49" charset="-128"/>
      <p:regular r:id="rId19"/>
    </p:embeddedFont>
    <p:embeddedFont>
      <p:font typeface="方正大标宋简体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小标宋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方正隶变_GBK" pitchFamily="65" charset="-122"/>
      <p:regular r:id="rId33"/>
    </p:embeddedFont>
    <p:embeddedFont>
      <p:font typeface="方正仿宋_GBK" pitchFamily="65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4.t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"/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7.tif"/><Relationship Id="rId11" Type="http://schemas.openxmlformats.org/officeDocument/2006/relationships/image" Target="../media/image12.tif"/><Relationship Id="rId5" Type="http://schemas.openxmlformats.org/officeDocument/2006/relationships/image" Target="../media/image6.tif"/><Relationship Id="rId10" Type="http://schemas.openxmlformats.org/officeDocument/2006/relationships/image" Target="../media/image11.tif"/><Relationship Id="rId4" Type="http://schemas.openxmlformats.org/officeDocument/2006/relationships/image" Target="../media/image5.tif"/><Relationship Id="rId9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期末综合练习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四、根据信件内容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判断下列句子是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Dear Alice,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How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you?I’m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happy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China.Our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school has many fun activities every term.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March(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),we have a Tree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to the school garden and plant small trees with our teachers.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May(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五月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),there is a sports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run,jump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play ball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games.We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happy and excited on that 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6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June(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六月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),we have a Children’s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sing and dance and play games on that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day.We’re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excited.And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 also have a school fair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June.We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sell(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many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things.The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money we get is for the poor kids.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feel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excited.What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about you?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Love,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263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 letter is to Alice.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May,Amy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plant small trees in school garden.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)3.Amy is happy in China.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run,jump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play ball games on sports 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5.Amy has a Children’s Day and a school fair in June.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3750" y="1046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3750" y="184050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9706" y="33609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2203" y="41741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19706" y="49516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110299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完成下列任务。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di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Xiaomei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happy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has a new storybook from 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mum.She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loves reading so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much.Sam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sad.Today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rainy,so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can’t go out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play.He’s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crying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now.Jay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angry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Because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can’t watch TV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little Ann is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scared.Because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her dad and mum aren’t at home.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861095"/>
            <a:ext cx="7372843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作务一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根据短文出现的先后顺序排序。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1838324"/>
            <a:ext cx="10570862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640976" y="3518416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3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9609" y="351686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74709" y="349936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75084" y="347079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49" y="952501"/>
            <a:ext cx="107308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判断下列句子是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)1.Xiaomei has got a new storybook from her dad.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rainy.Sam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can’t go out to play.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)3.Ann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angry,because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can’t watch TV.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:How do you feel today?(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根据实际情况回答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9715" y="19226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9839" y="27090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0949" y="354548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0949" y="4903986"/>
            <a:ext cx="23508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feel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56457" y="861094"/>
            <a:ext cx="10835468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根据短文内容判断句子是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di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name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Lily.I’m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10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old.This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family.My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dad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doctor.He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works in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hospital.My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mum works in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hospital,too.But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isn’t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doctor.She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nurse.I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 my dad’s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job,but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want to be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teacher.Because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like children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and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good at English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Chinese.I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 to teach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students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many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things.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This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uncle.He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driver.He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likes cars and buses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and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wants to drive people to many places.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42975"/>
            <a:ext cx="970161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1.Lily is nine years old.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)2.Lily’s mum is a doctor.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3.Lily’s dad isn’t a doctor.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)4.Lily’s uncle likes cars and buses.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6511" y="10844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6511" y="194324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6511" y="275490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6160" y="353050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/>
                <a:ea typeface="方正黑体_GBK"/>
                <a:cs typeface="Times New Roman"/>
              </a:rPr>
              <a:t>二、动物们在展示各自的本领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方正黑体_GBK"/>
                <a:cs typeface="Times New Roman"/>
              </a:rPr>
              <a:t>根据短文内容选择正确的答案。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5164" y="1445869"/>
            <a:ext cx="10841672" cy="32708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8675" y="4600575"/>
            <a:ext cx="10688161" cy="1818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)1.What’s the birds talent?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find nice food easily.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fly high.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flying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7691" y="46438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5164" y="861094"/>
            <a:ext cx="10841672" cy="32708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8675" y="4048125"/>
            <a:ext cx="1068816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2.Can the fish swim fast in the water?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can’t.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2571" y="42247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658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11012011" cy="33221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325" y="4048125"/>
            <a:ext cx="108165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)3.Has the rabbit got strong legs?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C.No,they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haven’t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5061" y="42503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636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87851" y="878189"/>
            <a:ext cx="11004074" cy="33197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8675" y="4048125"/>
            <a:ext cx="1068816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4.What does the “smell” mean?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闻到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37566" y="42366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822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6775"/>
            <a:ext cx="704104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三、根据表格完成下列任务。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45917"/>
              </p:ext>
            </p:extLst>
          </p:nvPr>
        </p:nvGraphicFramePr>
        <p:xfrm>
          <a:off x="645592" y="1682354"/>
          <a:ext cx="10866326" cy="4009252"/>
        </p:xfrm>
        <a:graphic>
          <a:graphicData uri="http://schemas.openxmlformats.org/drawingml/2006/table">
            <a:tbl>
              <a:tblPr firstRow="1" firstCol="1" bandRow="1"/>
              <a:tblGrid>
                <a:gridCol w="1124569"/>
                <a:gridCol w="1125439"/>
                <a:gridCol w="1165122"/>
                <a:gridCol w="1241866"/>
                <a:gridCol w="1107737"/>
                <a:gridCol w="1143000"/>
                <a:gridCol w="1474861"/>
                <a:gridCol w="1241866"/>
                <a:gridCol w="1241866"/>
              </a:tblGrid>
              <a:tr h="12871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7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Jack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7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Lucy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David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6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Mary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7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" name="image259.jpeg"/>
          <p:cNvPicPr/>
          <p:nvPr/>
        </p:nvPicPr>
        <p:blipFill rotWithShape="1">
          <a:blip r:embed="rId4"/>
          <a:srcRect l="12285" r="24283"/>
          <a:stretch/>
        </p:blipFill>
        <p:spPr>
          <a:xfrm>
            <a:off x="1886546" y="1856105"/>
            <a:ext cx="950298" cy="974090"/>
          </a:xfrm>
          <a:prstGeom prst="rect">
            <a:avLst/>
          </a:prstGeom>
        </p:spPr>
      </p:pic>
      <p:pic>
        <p:nvPicPr>
          <p:cNvPr id="17" name="image260.jpeg"/>
          <p:cNvPicPr/>
          <p:nvPr/>
        </p:nvPicPr>
        <p:blipFill rotWithShape="1">
          <a:blip r:embed="rId5"/>
          <a:srcRect l="21261" r="24482"/>
          <a:stretch/>
        </p:blipFill>
        <p:spPr>
          <a:xfrm>
            <a:off x="3048000" y="1827530"/>
            <a:ext cx="844636" cy="1012190"/>
          </a:xfrm>
          <a:prstGeom prst="rect">
            <a:avLst/>
          </a:prstGeom>
        </p:spPr>
      </p:pic>
      <p:pic>
        <p:nvPicPr>
          <p:cNvPr id="18" name="image261.jpeg"/>
          <p:cNvPicPr/>
          <p:nvPr/>
        </p:nvPicPr>
        <p:blipFill rotWithShape="1">
          <a:blip r:embed="rId6"/>
          <a:srcRect l="12125" r="12445"/>
          <a:stretch/>
        </p:blipFill>
        <p:spPr>
          <a:xfrm>
            <a:off x="4158696" y="1875155"/>
            <a:ext cx="1085850" cy="935990"/>
          </a:xfrm>
          <a:prstGeom prst="rect">
            <a:avLst/>
          </a:prstGeom>
        </p:spPr>
      </p:pic>
      <p:pic>
        <p:nvPicPr>
          <p:cNvPr id="19" name="image262.jpeg"/>
          <p:cNvPicPr/>
          <p:nvPr/>
        </p:nvPicPr>
        <p:blipFill rotWithShape="1">
          <a:blip r:embed="rId7"/>
          <a:srcRect l="22497" r="23908"/>
          <a:stretch/>
        </p:blipFill>
        <p:spPr>
          <a:xfrm>
            <a:off x="5539580" y="1820266"/>
            <a:ext cx="862013" cy="1045767"/>
          </a:xfrm>
          <a:prstGeom prst="rect">
            <a:avLst/>
          </a:prstGeom>
        </p:spPr>
      </p:pic>
      <p:pic>
        <p:nvPicPr>
          <p:cNvPr id="20" name="image263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6564312" y="1973896"/>
            <a:ext cx="935990" cy="719455"/>
          </a:xfrm>
          <a:prstGeom prst="rect">
            <a:avLst/>
          </a:prstGeom>
        </p:spPr>
      </p:pic>
      <p:pic>
        <p:nvPicPr>
          <p:cNvPr id="21" name="image264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7584757" y="1827530"/>
            <a:ext cx="1439545" cy="935990"/>
          </a:xfrm>
          <a:prstGeom prst="rect">
            <a:avLst/>
          </a:prstGeom>
        </p:spPr>
      </p:pic>
      <p:pic>
        <p:nvPicPr>
          <p:cNvPr id="22" name="image265.jpeg"/>
          <p:cNvPicPr/>
          <p:nvPr/>
        </p:nvPicPr>
        <p:blipFill rotWithShape="1">
          <a:blip r:embed="rId10"/>
          <a:srcRect l="12947" r="14931"/>
          <a:stretch/>
        </p:blipFill>
        <p:spPr>
          <a:xfrm>
            <a:off x="9134475" y="1827530"/>
            <a:ext cx="1038226" cy="935990"/>
          </a:xfrm>
          <a:prstGeom prst="rect">
            <a:avLst/>
          </a:prstGeom>
        </p:spPr>
      </p:pic>
      <p:pic>
        <p:nvPicPr>
          <p:cNvPr id="23" name="image266.jpeg"/>
          <p:cNvPicPr/>
          <p:nvPr/>
        </p:nvPicPr>
        <p:blipFill>
          <a:blip r:embed="rId11"/>
          <a:stretch>
            <a:fillRect/>
          </a:stretch>
        </p:blipFill>
        <p:spPr>
          <a:xfrm>
            <a:off x="10319702" y="2023026"/>
            <a:ext cx="1138874" cy="7404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861094"/>
            <a:ext cx="107022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根据表格判断下列句子是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)1.Jack is wearing a shirt and shorts.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2.Lucy isn’t wearing a skirt.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)3.David is wearing a sweater and a coat.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4.Mary is wearing a dress and a cap.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:What’s Ben wearing?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2090" y="18083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2090" y="262453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2090" y="33799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6134" y="41515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3974" y="5564842"/>
            <a:ext cx="774382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wearing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sweater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trousers.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586</Words>
  <Application>Microsoft Office PowerPoint</Application>
  <PresentationFormat>自定义</PresentationFormat>
  <Paragraphs>167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方正大标宋_GBK</vt:lpstr>
      <vt:lpstr>MS Gothic</vt:lpstr>
      <vt:lpstr>方正大标宋简体</vt:lpstr>
      <vt:lpstr>微软雅黑</vt:lpstr>
      <vt:lpstr>方正小标宋_GBK</vt:lpstr>
      <vt:lpstr>汉仪雅酷黑 95W</vt:lpstr>
      <vt:lpstr>方正黑体_GBK</vt:lpstr>
      <vt:lpstr>NEU-BZ</vt:lpstr>
      <vt:lpstr>Calibri</vt:lpstr>
      <vt:lpstr>方正隶变_GBK</vt:lpstr>
      <vt:lpstr>方正仿宋_GBK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2026-03-27T02:24:19Z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