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522" r:id="rId15"/>
    <p:sldId id="494" r:id="rId16"/>
    <p:sldId id="511" r:id="rId17"/>
    <p:sldId id="427" r:id="rId18"/>
  </p:sldIdLst>
  <p:sldSz cx="12192000" cy="6858000"/>
  <p:notesSz cx="6858000" cy="9144000"/>
  <p:embeddedFontLst>
    <p:embeddedFont>
      <p:font typeface="Cambria Math" pitchFamily="18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小标宋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黑体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方正大标宋简体" charset="-122"/>
      <p:regular r:id="rId30"/>
    </p:embeddedFont>
    <p:embeddedFont>
      <p:font typeface="方正楷体_GBK" pitchFamily="65" charset="-122"/>
      <p:regular r:id="rId31"/>
    </p:embeddedFont>
    <p:embeddedFont>
      <p:font typeface="方正隶变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microsoft.com/office/2007/relationships/hdphoto" Target="../media/hdphoto2.wdp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46.TIF"/><Relationship Id="rId5" Type="http://schemas.openxmlformats.org/officeDocument/2006/relationships/image" Target="../media/image45.TIF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1.TIF"/><Relationship Id="rId11" Type="http://schemas.openxmlformats.org/officeDocument/2006/relationships/image" Target="../media/image26.png"/><Relationship Id="rId5" Type="http://schemas.openxmlformats.org/officeDocument/2006/relationships/image" Target="../media/image20.TIF"/><Relationship Id="rId10" Type="http://schemas.openxmlformats.org/officeDocument/2006/relationships/image" Target="../media/image25.TIF"/><Relationship Id="rId4" Type="http://schemas.openxmlformats.org/officeDocument/2006/relationships/image" Target="../media/image19.png"/><Relationship Id="rId9" Type="http://schemas.openxmlformats.org/officeDocument/2006/relationships/image" Target="../media/image2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9.TIF"/><Relationship Id="rId5" Type="http://schemas.openxmlformats.org/officeDocument/2006/relationships/image" Target="../media/image28.TIF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33.tif"/><Relationship Id="rId5" Type="http://schemas.openxmlformats.org/officeDocument/2006/relationships/image" Target="../media/image32.png"/><Relationship Id="rId4" Type="http://schemas.openxmlformats.org/officeDocument/2006/relationships/image" Target="../media/image3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36.png"/><Relationship Id="rId4" Type="http://schemas.openxmlformats.org/officeDocument/2006/relationships/image" Target="../media/image3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microsoft.com/office/2007/relationships/hdphoto" Target="../media/hdphoto1.wdp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42949" y="1000125"/>
                <a:ext cx="10768965" cy="3561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一件上衣的原价是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现在打八折出售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现在的售价是多少元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=96(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现在的售价是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96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949" y="1000125"/>
                <a:ext cx="10768965" cy="3561552"/>
              </a:xfrm>
              <a:prstGeom prst="rect">
                <a:avLst/>
              </a:prstGeom>
              <a:blipFill rotWithShape="1">
                <a:blip r:embed="rId4"/>
                <a:stretch>
                  <a:fillRect l="-1586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211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23899" y="861094"/>
                <a:ext cx="10788015" cy="1357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小兰家二月份用电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度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三月份比二月份节约了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三月份比二月份节约了多少度电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先画图再计算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99" y="861094"/>
                <a:ext cx="10788015" cy="1357616"/>
              </a:xfrm>
              <a:prstGeom prst="rect">
                <a:avLst/>
              </a:prstGeom>
              <a:blipFill rotWithShape="1">
                <a:blip r:embed="rId4"/>
                <a:stretch>
                  <a:fillRect l="-1583" t="-1345" r="-226" b="-13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79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774" y="2351404"/>
            <a:ext cx="6238876" cy="19154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39458" y="4221645"/>
                <a:ext cx="6846746" cy="19064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度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三月份比二月份节约了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度电。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9458" y="4221645"/>
                <a:ext cx="6846746" cy="1906419"/>
              </a:xfrm>
              <a:prstGeom prst="rect">
                <a:avLst/>
              </a:prstGeom>
              <a:blipFill rotWithShape="1">
                <a:blip r:embed="rId7"/>
                <a:stretch>
                  <a:fillRect l="-2493" r="-2493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9491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1571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从广州到深圳驾车约需行驶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135 km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。刘叔叔驾车从广州到深圳送货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已经行驶了全程的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1571777"/>
              </a:xfrm>
              <a:prstGeom prst="rect">
                <a:avLst/>
              </a:prstGeom>
              <a:blipFill rotWithShape="1">
                <a:blip r:embed="rId4"/>
                <a:stretch>
                  <a:fillRect l="-1551" t="-3876" r="-499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714374" y="2338685"/>
            <a:ext cx="84867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在图上标出此时刘叔叔的大致位置。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如右图。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02256" y="3496487"/>
            <a:ext cx="2866621" cy="2628087"/>
          </a:xfrm>
          <a:prstGeom prst="rect">
            <a:avLst/>
          </a:prstGeom>
        </p:spPr>
      </p:pic>
      <p:pic>
        <p:nvPicPr>
          <p:cNvPr id="9" name="image18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902256" y="3496487"/>
            <a:ext cx="2937194" cy="26927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57250" y="861094"/>
                <a:ext cx="10725150" cy="27726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此时刘叔叔行驶了多少千米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135×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千米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此时刘叔叔行驶了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60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千米。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50" y="861094"/>
                <a:ext cx="10725150" cy="2772682"/>
              </a:xfrm>
              <a:prstGeom prst="rect">
                <a:avLst/>
              </a:prstGeom>
              <a:blipFill rotWithShape="1">
                <a:blip r:embed="rId4"/>
                <a:stretch>
                  <a:fillRect l="-1592" b="-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0119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57250" y="861094"/>
            <a:ext cx="10725150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此时刘叔叔距离深圳还有多少千米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455896" y="1972474"/>
            <a:ext cx="7410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135-60=75(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此时刘叔叔距离深圳还有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603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5. 2025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神舟二十一号载人飞船成功发射升空。五年级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人通过各种方式获取了相关信息。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9416761"/>
                  </p:ext>
                </p:extLst>
              </p:nvPr>
            </p:nvGraphicFramePr>
            <p:xfrm>
              <a:off x="819150" y="2105026"/>
              <a:ext cx="10372724" cy="174867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69033"/>
                    <a:gridCol w="2269033"/>
                    <a:gridCol w="1944886"/>
                    <a:gridCol w="1944886"/>
                    <a:gridCol w="1944886"/>
                  </a:tblGrid>
                  <a:tr h="712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微信公众号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新闻联播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纪录片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新闻软件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354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占总人数的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几分之几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4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4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34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4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4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4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4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4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34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?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9416761"/>
                  </p:ext>
                </p:extLst>
              </p:nvPr>
            </p:nvGraphicFramePr>
            <p:xfrm>
              <a:off x="819150" y="2105026"/>
              <a:ext cx="10372724" cy="174867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69033"/>
                    <a:gridCol w="2269033"/>
                    <a:gridCol w="1944886"/>
                    <a:gridCol w="1944886"/>
                    <a:gridCol w="1944886"/>
                  </a:tblGrid>
                  <a:tr h="712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 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微信公众号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新闻联播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纪录片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新闻软件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363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占总人数的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3400">
                              <a:effectLst/>
                              <a:latin typeface="Times New Roman"/>
                              <a:ea typeface="方正楷体_GBK"/>
                              <a:cs typeface="Times New Roman"/>
                            </a:rPr>
                            <a:t>几分之几</a:t>
                          </a:r>
                          <a:endParaRPr lang="zh-CN" sz="340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9732" t="-71765" r="-256568" b="-25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33542" t="-71765" r="-200000" b="-25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33542" t="-71765" r="-100000" b="-252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?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809625" y="3920446"/>
                <a:ext cx="10458450" cy="2457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600" dirty="0">
                    <a:latin typeface="Times New Roman"/>
                    <a:ea typeface="宋体"/>
                  </a:rPr>
                  <a:t>(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</a:t>
                </a: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通过新闻联播获取信息的有多少人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=24(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通过新闻联播获取信息的有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24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人。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625" y="3920446"/>
                <a:ext cx="10458450" cy="2457404"/>
              </a:xfrm>
              <a:prstGeom prst="rect">
                <a:avLst/>
              </a:prstGeom>
              <a:blipFill rotWithShape="1">
                <a:blip r:embed="rId5"/>
                <a:stretch>
                  <a:fillRect l="-1808" b="-5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9328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04849" y="861094"/>
                <a:ext cx="10807065" cy="3561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请你提出一个数学问题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并解答。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示例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通过纪录片获取信息的有多少人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通过纪录片获取信息的有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人。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49" y="861094"/>
                <a:ext cx="10807065" cy="3561552"/>
              </a:xfrm>
              <a:prstGeom prst="rect">
                <a:avLst/>
              </a:prstGeom>
              <a:blipFill rotWithShape="1">
                <a:blip r:embed="rId4"/>
                <a:stretch>
                  <a:fillRect l="-1580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799" y="971551"/>
                <a:ext cx="10826115" cy="53734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一、用心思考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正确填写。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写出下面各数的倒数。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0.3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	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0.02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1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Calibri"/>
                    <a:ea typeface="Times New Roman"/>
                    <a:cs typeface="Times New Roman"/>
                  </a:rPr>
                  <a:t>		</a:t>
                </a:r>
                <a:r>
                  <a:rPr lang="en-US" altLang="zh-CN" sz="3400" dirty="0"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altLang="zh-CN" sz="3400" dirty="0" smtClean="0">
                    <a:latin typeface="Calibri"/>
                    <a:ea typeface="Times New Roman"/>
                    <a:cs typeface="Times New Roman"/>
                  </a:rPr>
                  <a:t>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一堆货物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每天运走它的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6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,4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天运走它的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6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6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6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6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99" y="971551"/>
                <a:ext cx="10826115" cy="5373459"/>
              </a:xfrm>
              <a:prstGeom prst="rect">
                <a:avLst/>
              </a:prstGeom>
              <a:blipFill rotWithShape="1">
                <a:blip r:embed="rId4"/>
                <a:stretch>
                  <a:fillRect l="-1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417197" y="32121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237136" y="2944168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136" y="2944168"/>
                <a:ext cx="718466" cy="959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079276" y="2962099"/>
                <a:ext cx="505267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9276" y="2962099"/>
                <a:ext cx="505267" cy="96904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921130" y="43896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32663" y="43801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071702" y="4162772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1702" y="4162772"/>
                <a:ext cx="505267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9211893" y="5223520"/>
                <a:ext cx="505267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1893" y="5223520"/>
                <a:ext cx="505267" cy="95801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9125" y="861095"/>
            <a:ext cx="734132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在下面的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“&gt;” “&lt;”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“=”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2032720"/>
            <a:ext cx="6865078" cy="107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3605632"/>
            <a:ext cx="7253685" cy="103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557370" y="2142453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0270" y="2161503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95445" y="3753568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69329" y="3753568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6" y="861095"/>
            <a:ext cx="690574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二、看清题目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巧思妙算。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42950" y="1841998"/>
                <a:ext cx="2672871" cy="839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latin typeface="Times New Roman"/>
                    <a:ea typeface="宋体"/>
                  </a:rPr>
                  <a:t>1.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950" y="1841998"/>
                <a:ext cx="2672871" cy="839653"/>
              </a:xfrm>
              <a:prstGeom prst="rect">
                <a:avLst/>
              </a:prstGeom>
              <a:blipFill rotWithShape="1">
                <a:blip r:embed="rId4"/>
                <a:stretch>
                  <a:fillRect l="-6393" t="-1449" b="-9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33" y="2847974"/>
            <a:ext cx="1912027" cy="263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319647" y="1905000"/>
                <a:ext cx="2483052" cy="8349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latin typeface="Times New Roman"/>
                    <a:ea typeface="宋体"/>
                  </a:rPr>
                  <a:t>72×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9647" y="1905000"/>
                <a:ext cx="2483052" cy="834972"/>
              </a:xfrm>
              <a:prstGeom prst="rect">
                <a:avLst/>
              </a:prstGeom>
              <a:blipFill rotWithShape="1">
                <a:blip r:embed="rId6"/>
                <a:stretch>
                  <a:fillRect l="-6880" t="-1471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243" y="2886074"/>
            <a:ext cx="1717794" cy="212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008551" y="1879001"/>
                <a:ext cx="1425390" cy="8328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×24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551" y="1879001"/>
                <a:ext cx="1425390" cy="832857"/>
              </a:xfrm>
              <a:prstGeom prst="rect">
                <a:avLst/>
              </a:prstGeom>
              <a:blipFill rotWithShape="1">
                <a:blip r:embed="rId8"/>
                <a:stretch>
                  <a:fillRect t="-2190" r="-11538"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457" y="2921408"/>
            <a:ext cx="1468718" cy="244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686192" y="1895272"/>
                <a:ext cx="989373" cy="834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6192" y="1895272"/>
                <a:ext cx="989373" cy="834844"/>
              </a:xfrm>
              <a:prstGeom prst="rect">
                <a:avLst/>
              </a:prstGeom>
              <a:blipFill rotWithShape="1">
                <a:blip r:embed="rId10"/>
                <a:stretch>
                  <a:fillRect t="-1460" b="-7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661" y="2844316"/>
            <a:ext cx="1573213" cy="248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14375" y="933451"/>
                <a:ext cx="8429625" cy="18966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涂一涂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算一算。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(1)6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块蛋糕的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5" y="933451"/>
                <a:ext cx="8429625" cy="1896673"/>
              </a:xfrm>
              <a:prstGeom prst="rect">
                <a:avLst/>
              </a:prstGeom>
              <a:blipFill rotWithShape="1">
                <a:blip r:embed="rId4"/>
                <a:stretch>
                  <a:fillRect l="-1952" b="-3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947351"/>
            <a:ext cx="2651674" cy="1767523"/>
          </a:xfrm>
          <a:prstGeom prst="rect">
            <a:avLst/>
          </a:prstGeom>
        </p:spPr>
      </p:pic>
      <p:pic>
        <p:nvPicPr>
          <p:cNvPr id="9" name="image1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427474" y="3047362"/>
            <a:ext cx="2613267" cy="15674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5902" y="5215335"/>
            <a:ext cx="44486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269572" y="4820101"/>
                <a:ext cx="2326278" cy="8774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  <m:r>
                      <a:rPr lang="en-US" altLang="zh-CN" sz="3600" i="1">
                        <a:solidFill>
                          <a:srgbClr val="E72582"/>
                        </a:solidFill>
                        <a:latin typeface="Cambria Math"/>
                        <a:ea typeface="宋体"/>
                        <a:cs typeface="Times New Roman"/>
                      </a:rPr>
                      <m:t> </m:t>
                    </m:r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2(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块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)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9572" y="4820101"/>
                <a:ext cx="2326278" cy="877484"/>
              </a:xfrm>
              <a:prstGeom prst="rect">
                <a:avLst/>
              </a:prstGeom>
              <a:blipFill rotWithShape="1">
                <a:blip r:embed="rId7"/>
                <a:stretch>
                  <a:fillRect l="-7068" r="-7330" b="-9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465886" y="2005612"/>
                <a:ext cx="4468814" cy="832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>
                    <a:latin typeface="Times New Roman"/>
                    <a:ea typeface="宋体"/>
                  </a:rPr>
                  <a:t> (2)3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5886" y="2005612"/>
                <a:ext cx="4468814" cy="832985"/>
              </a:xfrm>
              <a:prstGeom prst="rect">
                <a:avLst/>
              </a:prstGeom>
              <a:blipFill rotWithShape="1">
                <a:blip r:embed="rId8"/>
                <a:stretch>
                  <a:fillRect l="-1364" t="-1460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143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173912" y="2985451"/>
            <a:ext cx="2932113" cy="1487938"/>
          </a:xfrm>
          <a:prstGeom prst="rect">
            <a:avLst/>
          </a:prstGeom>
        </p:spPr>
      </p:pic>
      <p:pic>
        <p:nvPicPr>
          <p:cNvPr id="14" name="image173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7173912" y="2985451"/>
            <a:ext cx="2932113" cy="148793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476602" y="5167709"/>
            <a:ext cx="44486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7963404" y="4750301"/>
                <a:ext cx="2084225" cy="7894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3404" y="4750301"/>
                <a:ext cx="2084225" cy="789447"/>
              </a:xfrm>
              <a:prstGeom prst="rect">
                <a:avLst/>
              </a:prstGeom>
              <a:blipFill rotWithShape="1">
                <a:blip r:embed="rId11"/>
                <a:stretch>
                  <a:fillRect l="-7895" t="-5385" b="-12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800" y="889669"/>
                <a:ext cx="6133629" cy="1114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889669"/>
                <a:ext cx="6133629" cy="1114216"/>
              </a:xfrm>
              <a:prstGeom prst="rect">
                <a:avLst/>
              </a:prstGeom>
              <a:blipFill rotWithShape="1">
                <a:blip r:embed="rId4"/>
                <a:stretch>
                  <a:fillRect l="-2783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30630" y="2241549"/>
            <a:ext cx="2084070" cy="1462917"/>
          </a:xfrm>
          <a:prstGeom prst="rect">
            <a:avLst/>
          </a:prstGeom>
        </p:spPr>
      </p:pic>
      <p:pic>
        <p:nvPicPr>
          <p:cNvPr id="9" name="image17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30630" y="2241549"/>
            <a:ext cx="2084070" cy="146291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56865" y="4396184"/>
            <a:ext cx="44486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587235" y="3956576"/>
                <a:ext cx="1975221" cy="8792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600" b="0" i="0" smtClean="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235" y="3956576"/>
                <a:ext cx="1975221" cy="879215"/>
              </a:xfrm>
              <a:prstGeom prst="rect">
                <a:avLst/>
              </a:prstGeom>
              <a:blipFill rotWithShape="1">
                <a:blip r:embed="rId7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85826"/>
            <a:ext cx="648412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看图列式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375" y="1695450"/>
            <a:ext cx="32480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1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98782" y="1981199"/>
            <a:ext cx="1910398" cy="17191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5375" y="4271075"/>
            <a:ext cx="3794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:</a:t>
            </a:r>
            <a:r>
              <a:rPr lang="en-US" altLang="zh-CN" sz="3400" u="sng" dirty="0">
                <a:effectLst/>
                <a:latin typeface="Times New Roman"/>
                <a:ea typeface="宋体"/>
              </a:rPr>
              <a:t> 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     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471861" y="3854198"/>
                <a:ext cx="1636987" cy="8337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1861" y="3854198"/>
                <a:ext cx="1636987" cy="833754"/>
              </a:xfrm>
              <a:prstGeom prst="rect">
                <a:avLst/>
              </a:prstGeom>
              <a:blipFill rotWithShape="1">
                <a:blip r:embed="rId5"/>
                <a:stretch>
                  <a:fillRect t="-2190"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5748789" y="1714500"/>
            <a:ext cx="694421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2" name="image17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58610" y="1849387"/>
            <a:ext cx="3228340" cy="181527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176510" y="4262898"/>
            <a:ext cx="47756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:</a:t>
            </a:r>
            <a:r>
              <a:rPr lang="en-US" altLang="zh-CN" sz="3400" u="sng" dirty="0">
                <a:effectLst/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effectLst/>
                <a:latin typeface="Times New Roman"/>
                <a:ea typeface="宋体"/>
              </a:rPr>
              <a:t>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         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578229" y="3882773"/>
                <a:ext cx="3086101" cy="8429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=100(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米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8229" y="3882773"/>
                <a:ext cx="3086101" cy="842923"/>
              </a:xfrm>
              <a:prstGeom prst="rect">
                <a:avLst/>
              </a:prstGeom>
              <a:blipFill rotWithShape="1">
                <a:blip r:embed="rId7"/>
                <a:stretch>
                  <a:fillRect l="-5336" t="-725" r="-5534" b="-11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90600"/>
            <a:ext cx="53661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(3)</a:t>
            </a:r>
            <a:endParaRPr lang="zh-CN" altLang="en-US" sz="3400" dirty="0"/>
          </a:p>
        </p:txBody>
      </p:sp>
      <p:pic>
        <p:nvPicPr>
          <p:cNvPr id="8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42439" y="1151839"/>
            <a:ext cx="4995131" cy="18866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71649" y="3478951"/>
            <a:ext cx="510267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列式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effectLst/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023966" y="3261361"/>
                <a:ext cx="2542684" cy="8337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=5(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966" y="3261361"/>
                <a:ext cx="2542684" cy="833754"/>
              </a:xfrm>
              <a:prstGeom prst="rect">
                <a:avLst/>
              </a:prstGeom>
              <a:blipFill rotWithShape="1">
                <a:blip r:embed="rId5"/>
                <a:stretch>
                  <a:fillRect l="-6475" t="-2190" r="-6715" b="-10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205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8649" y="861094"/>
                <a:ext cx="10883265" cy="18893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三、综合应用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解决问题。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小明身高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150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小华的身高是小明的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小华身高多少厘米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先画图表示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再列式解答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49" y="861094"/>
                <a:ext cx="10883265" cy="1889363"/>
              </a:xfrm>
              <a:prstGeom prst="rect">
                <a:avLst/>
              </a:prstGeom>
              <a:blipFill rotWithShape="1">
                <a:blip r:embed="rId4"/>
                <a:stretch>
                  <a:fillRect l="-1513" t="-5161" r="-1232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78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0665" y="3029902"/>
            <a:ext cx="4503556" cy="2180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824740" y="3029902"/>
                <a:ext cx="5014709" cy="20030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=125(cm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小华身高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125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厘米。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4740" y="3029902"/>
                <a:ext cx="5014709" cy="2003049"/>
              </a:xfrm>
              <a:prstGeom prst="rect">
                <a:avLst/>
              </a:prstGeom>
              <a:blipFill rotWithShape="1">
                <a:blip r:embed="rId7"/>
                <a:stretch>
                  <a:fillRect l="-3406" b="-5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309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737</Words>
  <Application>Microsoft Office PowerPoint</Application>
  <PresentationFormat>自定义</PresentationFormat>
  <Paragraphs>119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Cambria Math</vt:lpstr>
      <vt:lpstr>Times New Roman</vt:lpstr>
      <vt:lpstr>Calibri</vt:lpstr>
      <vt:lpstr>方正小标宋_GBK</vt:lpstr>
      <vt:lpstr>方正大标宋_GBK</vt:lpstr>
      <vt:lpstr>微软雅黑</vt:lpstr>
      <vt:lpstr>方正黑体_GBK</vt:lpstr>
      <vt:lpstr>方正仿宋_GBK</vt:lpstr>
      <vt:lpstr>方正大标宋简体</vt:lpstr>
      <vt:lpstr>方正楷体_GBK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2026-03-11T01:39:14Z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