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1" r:id="rId8"/>
    <p:sldId id="427" r:id="rId9"/>
  </p:sldIdLst>
  <p:sldSz cx="12192000" cy="6858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大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大标宋简体" charset="-122"/>
      <p:regular r:id="rId20"/>
    </p:embeddedFont>
    <p:embeddedFont>
      <p:font typeface="方正仿宋_GBK" pitchFamily="65" charset="-122"/>
      <p:regular r:id="rId21"/>
    </p:embeddedFont>
    <p:embeddedFont>
      <p:font typeface="方正隶变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长方体的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体积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１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155" y="1581150"/>
            <a:ext cx="10944760" cy="1297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的正方体摆出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个不同的长方体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每个小正方体的体积是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0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38853" y="2876550"/>
            <a:ext cx="10206318" cy="76200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291314"/>
              </p:ext>
            </p:extLst>
          </p:nvPr>
        </p:nvGraphicFramePr>
        <p:xfrm>
          <a:off x="823495" y="3864609"/>
          <a:ext cx="6929856" cy="2621915"/>
        </p:xfrm>
        <a:graphic>
          <a:graphicData uri="http://schemas.openxmlformats.org/drawingml/2006/table">
            <a:tbl>
              <a:tblPr firstRow="1" firstCol="1" bandRow="1"/>
              <a:tblGrid>
                <a:gridCol w="1039479"/>
                <a:gridCol w="1385971"/>
                <a:gridCol w="1385971"/>
                <a:gridCol w="1385971"/>
                <a:gridCol w="1732464"/>
              </a:tblGrid>
              <a:tr h="8126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图形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长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宽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高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体积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r>
                        <a:rPr lang="en-US" sz="3400" baseline="30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0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宋体"/>
                        </a:rPr>
                        <a:t>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0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/>
                          <a:ea typeface="宋体"/>
                          <a:cs typeface="宋体"/>
                        </a:rPr>
                        <a:t>②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0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宋体"/>
                        </a:rPr>
                        <a:t>③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325410" y="47039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3438" y="470396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04088" y="47039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56663" y="466744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03738" y="528299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04566" y="528259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04088" y="530403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56663" y="528259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03738" y="589160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03254" y="589855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04088" y="58916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56663" y="589160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E72582"/>
                </a:solidFill>
              </a:rPr>
              <a:t>同步练习</a:t>
            </a:r>
            <a:endParaRPr lang="zh-CN" altLang="en-US" sz="1200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025" y="981075"/>
            <a:ext cx="108832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我发现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长方体的体积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)×(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)×(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用字母表示为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。因为正方体是特殊的长方体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那么正方体的体积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=(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)×(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)×(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用字母表示为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88004" y="11701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04883" y="11701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90833" y="11547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96850" y="1913136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abh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3173" y="2737247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棱长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72500" y="27372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棱长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99223" y="2737247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棱长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51372" y="351333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7271783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求出下列图形的体积。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:cm)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6592" y="1796534"/>
            <a:ext cx="803425" cy="782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 </a:t>
            </a:r>
            <a:endParaRPr lang="zh-CN" altLang="en-US" sz="3400" dirty="0"/>
          </a:p>
        </p:txBody>
      </p:sp>
      <p:pic>
        <p:nvPicPr>
          <p:cNvPr id="8" name="image21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00017" y="2021273"/>
            <a:ext cx="2830252" cy="165537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00017" y="3676650"/>
            <a:ext cx="2364750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20×10×8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=200×8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1600(cm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30043" y="1973093"/>
            <a:ext cx="7225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(2) </a:t>
            </a:r>
            <a:endParaRPr lang="zh-CN" altLang="en-US" sz="3400" dirty="0"/>
          </a:p>
        </p:txBody>
      </p:sp>
      <p:pic>
        <p:nvPicPr>
          <p:cNvPr id="11" name="image21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298135" y="2021272"/>
            <a:ext cx="1979215" cy="184114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298135" y="3862421"/>
            <a:ext cx="2582758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12×12×12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=144×12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1728(cm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一块正方体石料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它的棱长是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这块正方体石料的体积是多少立方分米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8×8×8=512(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立方分米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这块正方体石料的体积是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512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立方分米。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小明的妈妈从超市买来一盒牙膏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牙膏的外包装是一个长方体纸盒。小明把这个长方体纸盒剪开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你能帮小明求出这个长方体纸盒的体积吗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047939" y="3280294"/>
            <a:ext cx="4254744" cy="19411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0575" y="3419475"/>
            <a:ext cx="6096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10×5×3=150(cm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这个长方体纸盒的体积是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5460" y="1461496"/>
            <a:ext cx="1100645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为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迎接冬奥会的到来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广告部打算用彩色灯棒做正方体广告牌的框架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灯棒总长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 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这个广告牌的体积是多少立方米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3499" y="3828269"/>
            <a:ext cx="74199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60÷12=5(m)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5×5×5=125(m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这个广告牌的体积是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立方米。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291</Words>
  <Application>Microsoft Office PowerPoint</Application>
  <PresentationFormat>自定义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Times New Roman</vt:lpstr>
      <vt:lpstr>Calibri</vt:lpstr>
      <vt:lpstr>方正小标宋_GBK</vt:lpstr>
      <vt:lpstr>方正大标宋_GBK</vt:lpstr>
      <vt:lpstr>微软雅黑</vt:lpstr>
      <vt:lpstr>方正黑体_GBK</vt:lpstr>
      <vt:lpstr>方正楷体_GBK</vt:lpstr>
      <vt:lpstr>方正大标宋简体</vt:lpstr>
      <vt:lpstr>方正仿宋_GBK</vt:lpstr>
      <vt:lpstr>方正隶变_GBK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2026-03-11T02:50:46Z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