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97" r:id="rId3"/>
    <p:sldId id="498" r:id="rId4"/>
    <p:sldId id="499" r:id="rId5"/>
    <p:sldId id="504" r:id="rId6"/>
    <p:sldId id="427" r:id="rId7"/>
  </p:sldIdLst>
  <p:sldSz cx="12192000" cy="6858000"/>
  <p:notesSz cx="6858000" cy="9144000"/>
  <p:embeddedFontLst>
    <p:embeddedFont>
      <p:font typeface="微软雅黑" panose="020B0503020204020204" pitchFamily="34" charset="-122"/>
      <p:regular r:id="rId8"/>
      <p:bold r:id="rId9"/>
    </p:embeddedFont>
    <p:embeddedFont>
      <p:font typeface="方正大标宋_GBK" panose="03000509000000000000" pitchFamily="65" charset="-122"/>
      <p:regular r:id="rId10"/>
    </p:embeddedFont>
    <p:embeddedFont>
      <p:font typeface="方正大标宋简体" panose="02010600030101010101" charset="-122"/>
      <p:regular r:id="rId11"/>
    </p:embeddedFont>
    <p:embeddedFont>
      <p:font typeface="Cambria Math" panose="02040503050406030204" pitchFamily="18" charset="0"/>
      <p:regular r:id="rId12"/>
    </p:embeddedFont>
    <p:embeddedFont>
      <p:font typeface="方正仿宋_GBK" panose="03000509000000000000" pitchFamily="65" charset="-122"/>
      <p:regular r:id="rId13"/>
    </p:embeddedFont>
    <p:embeddedFont>
      <p:font typeface="方正隶变_GBK" panose="03000509000000000000" pitchFamily="65" charset="-122"/>
      <p:regular r:id="rId14"/>
    </p:embeddedFont>
    <p:embeddedFont>
      <p:font typeface="NEU-HZ" panose="02010600010101010101" pitchFamily="2" charset="-122"/>
      <p:regular r:id="rId15"/>
      <p:italic r:id="rId16"/>
    </p:embeddedFont>
    <p:embeddedFont>
      <p:font typeface="NEU-BZ" panose="02010600010101010101" pitchFamily="2" charset="-122"/>
      <p:regular r:id="rId17"/>
      <p:bold r:id="rId18"/>
      <p:italic r:id="rId19"/>
      <p:boldItalic r:id="rId20"/>
    </p:embeddedFont>
    <p:embeddedFont>
      <p:font typeface="方正小标宋_GBK" panose="03000509000000000000" pitchFamily="65" charset="-122"/>
      <p:regular r:id="rId21"/>
    </p:embeddedFont>
    <p:embeddedFont>
      <p:font typeface="方正书宋_GBK" panose="03000509000000000000" pitchFamily="65" charset="-122"/>
      <p:regular r:id="rId22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1442" autoAdjust="0"/>
    <p:restoredTop sz="94660"/>
  </p:normalViewPr>
  <p:slideViewPr>
    <p:cSldViewPr snapToGrid="0">
      <p:cViewPr varScale="1">
        <p:scale>
          <a:sx n="89" d="100"/>
          <a:sy n="89" d="100"/>
        </p:scale>
        <p:origin x="629" y="77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font" Target="fonts/font11.fntdata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font" Target="fonts/font14.fntdata"/><Relationship Id="rId7" Type="http://schemas.openxmlformats.org/officeDocument/2006/relationships/slide" Target="slides/slide6.xml"/><Relationship Id="rId12" Type="http://schemas.openxmlformats.org/officeDocument/2006/relationships/font" Target="fonts/font5.fntdata"/><Relationship Id="rId17" Type="http://schemas.openxmlformats.org/officeDocument/2006/relationships/font" Target="fonts/font10.fntdata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font" Target="fonts/font9.fntdata"/><Relationship Id="rId20" Type="http://schemas.openxmlformats.org/officeDocument/2006/relationships/font" Target="fonts/font1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font" Target="fonts/font8.fntdata"/><Relationship Id="rId23" Type="http://schemas.openxmlformats.org/officeDocument/2006/relationships/commentAuthors" Target="commentAuthors.xml"/><Relationship Id="rId10" Type="http://schemas.openxmlformats.org/officeDocument/2006/relationships/font" Target="fonts/font3.fntdata"/><Relationship Id="rId19" Type="http://schemas.openxmlformats.org/officeDocument/2006/relationships/font" Target="fonts/font12.fntdata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Relationship Id="rId22" Type="http://schemas.openxmlformats.org/officeDocument/2006/relationships/font" Target="fonts/font15.fntdata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2026/2/25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9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5" Type="http://schemas.openxmlformats.org/officeDocument/2006/relationships/image" Target="../media/image11.TIF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zh-CN" altLang="en-US" sz="6000" smtClean="0">
                <a:latin typeface="方正大标宋_GBK" pitchFamily="65" charset="-122"/>
                <a:ea typeface="方正大标宋_GBK" pitchFamily="65" charset="-122"/>
              </a:rPr>
              <a:t>折 纸 </a:t>
            </a:r>
            <a:r>
              <a:rPr lang="zh-CN" altLang="zh-CN" sz="6000" smtClean="0">
                <a:latin typeface="方正大标宋_GBK" pitchFamily="65" charset="-122"/>
                <a:ea typeface="方正大标宋_GBK" pitchFamily="65" charset="-122"/>
              </a:rPr>
              <a:t>①</a:t>
            </a:r>
            <a:endParaRPr lang="zh-CN" altLang="zh-CN" sz="6000" dirty="0">
              <a:latin typeface="方正大标宋_GBK" pitchFamily="65" charset="-122"/>
              <a:ea typeface="方正大标宋_GBK" pitchFamily="65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5" y="3464167"/>
            <a:ext cx="3290349" cy="391763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84693"/>
            <a:ext cx="31680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五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494B553E-FAC2-5E19-0945-FF066CCF4BD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946407"/>
            <a:ext cx="367119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1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看一看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填一填。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6221" y="1642451"/>
            <a:ext cx="9304826" cy="3482642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3975321" y="4015120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smtClean="0">
                <a:solidFill>
                  <a:srgbClr val="E72582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3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975321" y="4630673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smtClean="0">
                <a:solidFill>
                  <a:srgbClr val="E72582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9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301578" y="4081256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smtClean="0">
                <a:solidFill>
                  <a:srgbClr val="E72582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2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301578" y="4603175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smtClean="0">
                <a:solidFill>
                  <a:srgbClr val="E72582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9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8627835" y="4081255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smtClean="0">
                <a:solidFill>
                  <a:srgbClr val="E72582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5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8627835" y="4603175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smtClean="0">
                <a:solidFill>
                  <a:srgbClr val="E72582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9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083821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5460" y="861094"/>
            <a:ext cx="9304826" cy="4138019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3690649" y="3902977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smtClean="0">
                <a:solidFill>
                  <a:srgbClr val="E72582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4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3690649" y="4518530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smtClean="0">
                <a:solidFill>
                  <a:srgbClr val="E72582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8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008687" y="3963362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smtClean="0">
                <a:solidFill>
                  <a:srgbClr val="E72582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1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008687" y="4481238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smtClean="0">
                <a:solidFill>
                  <a:srgbClr val="E72582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8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8392045" y="3963361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smtClean="0">
                <a:solidFill>
                  <a:srgbClr val="E72582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3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8392045" y="4481237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smtClean="0">
                <a:solidFill>
                  <a:srgbClr val="E72582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8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826875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931180"/>
            <a:ext cx="356379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计算下面各题。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8634" y="1576831"/>
            <a:ext cx="10051651" cy="1409822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0825" y="2744744"/>
            <a:ext cx="2293819" cy="2507197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566143" y="2744744"/>
            <a:ext cx="2438611" cy="2377646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933793" y="2744744"/>
            <a:ext cx="2324301" cy="2392887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7957952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946407"/>
            <a:ext cx="8638540" cy="8117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长颈鹿有多高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矩形 5"/>
              <p:cNvSpPr/>
              <p:nvPr/>
            </p:nvSpPr>
            <p:spPr>
              <a:xfrm>
                <a:off x="831012" y="2124260"/>
                <a:ext cx="6096000" cy="2322815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 lvl="0" algn="just">
                  <a:lnSpc>
                    <a:spcPct val="150000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 smtClean="0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NEU-BZ" panose="02010600010101010101" pitchFamily="2" charset="-122"/>
                            <a:cs typeface="Times New Roman" panose="02020603050405020304" pitchFamily="18" charset="0"/>
                          </a:rPr>
                          <m:t>17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NEU-BZ" panose="02010600010101010101" pitchFamily="2" charset="-122"/>
                            <a:cs typeface="Times New Roman" panose="02020603050405020304" pitchFamily="1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NEU-BZ" panose="02010600010101010101" pitchFamily="2" charset="-122"/>
                    <a:cs typeface="Times New Roman" panose="02020603050405020304" pitchFamily="18" charset="0"/>
                  </a:rPr>
                  <a:t>+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NEU-BZ" panose="02010600010101010101" pitchFamily="2" charset="-122"/>
                            <a:cs typeface="Times New Roman" panose="02020603050405020304" pitchFamily="18" charset="0"/>
                          </a:rPr>
                          <m:t>11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NEU-BZ" panose="02010600010101010101" pitchFamily="2" charset="-122"/>
                            <a:cs typeface="Times New Roman" panose="02020603050405020304" pitchFamily="1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NEU-BZ" panose="0201060001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NEU-BZ" panose="02010600010101010101" pitchFamily="2" charset="-122"/>
                            <a:cs typeface="Times New Roman" panose="02020603050405020304" pitchFamily="18" charset="0"/>
                          </a:rPr>
                          <m:t>17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NEU-BZ" panose="02010600010101010101" pitchFamily="2" charset="-122"/>
                            <a:cs typeface="Times New Roman" panose="02020603050405020304" pitchFamily="1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NEU-BZ" panose="02010600010101010101" pitchFamily="2" charset="-122"/>
                    <a:cs typeface="Times New Roman" panose="02020603050405020304" pitchFamily="18" charset="0"/>
                  </a:rPr>
                  <a:t>+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NEU-BZ" panose="02010600010101010101" pitchFamily="2" charset="-122"/>
                            <a:cs typeface="Times New Roman" panose="02020603050405020304" pitchFamily="18" charset="0"/>
                          </a:rPr>
                          <m:t>22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NEU-BZ" panose="02010600010101010101" pitchFamily="2" charset="-122"/>
                            <a:cs typeface="Times New Roman" panose="02020603050405020304" pitchFamily="1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NEU-BZ" panose="0201060001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NEU-BZ" panose="02010600010101010101" pitchFamily="2" charset="-122"/>
                            <a:cs typeface="Times New Roman" panose="02020603050405020304" pitchFamily="18" charset="0"/>
                          </a:rPr>
                          <m:t>39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NEU-BZ" panose="02010600010101010101" pitchFamily="2" charset="-122"/>
                            <a:cs typeface="Times New Roman" panose="02020603050405020304" pitchFamily="1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NEU-BZ" panose="0201060001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zh-CN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方正仿宋_GBK" panose="03000509000000000000" pitchFamily="65" charset="-122"/>
                    <a:cs typeface="Times New Roman" panose="02020603050405020304" pitchFamily="18" charset="0"/>
                  </a:rPr>
                  <a:t>米</a:t>
                </a:r>
                <a:r>
                  <a:rPr lang="en-US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NEU-BZ" panose="02010600010101010101" pitchFamily="2" charset="-122"/>
                    <a:cs typeface="Times New Roman" panose="02020603050405020304" pitchFamily="18" charset="0"/>
                  </a:rPr>
                  <a:t>)</a:t>
                </a:r>
                <a:endParaRPr lang="zh-CN" altLang="zh-CN" sz="3400" dirty="0">
                  <a:solidFill>
                    <a:srgbClr val="E72582"/>
                  </a:solidFill>
                  <a:latin typeface="NEU-BZ" panose="02010600010101010101" pitchFamily="2" charset="-122"/>
                  <a:ea typeface="NEU-BZ" panose="02010600010101010101" pitchFamily="2" charset="-122"/>
                  <a:cs typeface="Times New Roman" panose="02020603050405020304" pitchFamily="18" charset="0"/>
                </a:endParaRPr>
              </a:p>
              <a:p>
                <a:pPr lvl="0">
                  <a:lnSpc>
                    <a:spcPct val="150000"/>
                  </a:lnSpc>
                </a:pPr>
                <a:r>
                  <a:rPr lang="zh-CN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方正仿宋_GBK" panose="03000509000000000000" pitchFamily="65" charset="-122"/>
                    <a:cs typeface="Times New Roman" panose="02020603050405020304" pitchFamily="18" charset="0"/>
                  </a:rPr>
                  <a:t>答</a:t>
                </a:r>
                <a:r>
                  <a:rPr lang="en-US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方正书宋_GBK" panose="03000509000000000000" pitchFamily="65" charset="-122"/>
                  </a:rPr>
                  <a:t>:</a:t>
                </a:r>
                <a:r>
                  <a:rPr lang="zh-CN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方正仿宋_GBK" panose="03000509000000000000" pitchFamily="65" charset="-122"/>
                    <a:cs typeface="Times New Roman" panose="02020603050405020304" pitchFamily="18" charset="0"/>
                  </a:rPr>
                  <a:t>长颈鹿有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方正书宋_GBK" panose="03000509000000000000" pitchFamily="65" charset="-122"/>
                            <a:cs typeface="Times New Roman" panose="02020603050405020304" pitchFamily="18" charset="0"/>
                          </a:rPr>
                          <m:t>39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方正书宋_GBK" panose="03000509000000000000" pitchFamily="65" charset="-122"/>
                            <a:cs typeface="Times New Roman" panose="02020603050405020304" pitchFamily="1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zh-CN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方正仿宋_GBK" panose="03000509000000000000" pitchFamily="65" charset="-122"/>
                    <a:cs typeface="Times New Roman" panose="02020603050405020304" pitchFamily="18" charset="0"/>
                  </a:rPr>
                  <a:t>米高。</a:t>
                </a:r>
                <a:endParaRPr lang="zh-CN" altLang="en-US" sz="3400" dirty="0">
                  <a:solidFill>
                    <a:srgbClr val="E72582"/>
                  </a:solidFill>
                </a:endParaRPr>
              </a:p>
            </p:txBody>
          </p:sp>
        </mc:Choice>
        <mc:Fallback>
          <p:sp>
            <p:nvSpPr>
              <p:cNvPr id="6" name="矩形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1012" y="2124260"/>
                <a:ext cx="6096000" cy="2322815"/>
              </a:xfrm>
              <a:prstGeom prst="rect">
                <a:avLst/>
              </a:prstGeom>
              <a:blipFill rotWithShape="0">
                <a:blip r:embed="rId4"/>
                <a:stretch>
                  <a:fillRect l="-28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8" name="image3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5518731" y="1526350"/>
            <a:ext cx="5712594" cy="2303779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9889171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 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五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189</TotalTime>
  <Words>124</Words>
  <Application>Microsoft Office PowerPoint</Application>
  <PresentationFormat>宽屏</PresentationFormat>
  <Paragraphs>34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21" baseType="lpstr">
      <vt:lpstr>微软雅黑</vt:lpstr>
      <vt:lpstr>方正大标宋_GBK</vt:lpstr>
      <vt:lpstr>Wingdings</vt:lpstr>
      <vt:lpstr>方正大标宋简体</vt:lpstr>
      <vt:lpstr>Cambria Math</vt:lpstr>
      <vt:lpstr>方正仿宋_GBK</vt:lpstr>
      <vt:lpstr>方正隶变_GBK</vt:lpstr>
      <vt:lpstr>NEU-HZ</vt:lpstr>
      <vt:lpstr>汉仪雅酷黑 95W</vt:lpstr>
      <vt:lpstr>Arial</vt:lpstr>
      <vt:lpstr>NEU-BZ</vt:lpstr>
      <vt:lpstr>Times New Roman</vt:lpstr>
      <vt:lpstr>方正小标宋_GBK</vt:lpstr>
      <vt:lpstr>方正书宋_GBK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241</cp:revision>
  <dcterms:created xsi:type="dcterms:W3CDTF">2019-06-19T02:08:00Z</dcterms:created>
  <dcterms:modified xsi:type="dcterms:W3CDTF">2026-02-25T09:24:56Z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