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3" r:id="rId4"/>
    <p:sldId id="512" r:id="rId5"/>
    <p:sldId id="513" r:id="rId6"/>
    <p:sldId id="514" r:id="rId7"/>
    <p:sldId id="511" r:id="rId8"/>
    <p:sldId id="427" r:id="rId9"/>
  </p:sldIdLst>
  <p:sldSz cx="12192000" cy="6858000"/>
  <p:notesSz cx="6858000" cy="9144000"/>
  <p:embeddedFontLst>
    <p:embeddedFont>
      <p:font typeface="方正书宋_GBK" pitchFamily="65" charset="-122"/>
      <p:regular r:id="rId10"/>
    </p:embeddedFont>
    <p:embeddedFont>
      <p:font typeface="NEU-HZ" pitchFamily="2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大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隶变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体积与容积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.jpeg">
            <a:extLst>
              <a:ext uri="{FF2B5EF4-FFF2-40B4-BE49-F238E27FC236}">
                <a16:creationId xmlns:a16="http://schemas.microsoft.com/office/drawing/2014/main" xmlns="" id="{E25C6B38-CEF0-4FDB-AB06-31D8DF0B94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7155" y="862249"/>
            <a:ext cx="3928625" cy="63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1504950"/>
            <a:ext cx="603171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80844" y="2374264"/>
            <a:ext cx="5367655" cy="18479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55744" y="4482583"/>
            <a:ext cx="5592781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上面三个动物中</a:t>
            </a:r>
            <a:r>
              <a:rPr lang="en-US" altLang="zh-CN" sz="3400" dirty="0">
                <a:latin typeface="Times New Roman"/>
                <a:ea typeface="宋体"/>
              </a:rPr>
              <a:t>,(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体积最大</a:t>
            </a:r>
            <a:r>
              <a:rPr lang="en-US" altLang="zh-CN" sz="3400" dirty="0">
                <a:latin typeface="Times New Roman"/>
                <a:ea typeface="宋体"/>
              </a:rPr>
              <a:t>,(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体积最小。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5124430" y="4680916"/>
            <a:ext cx="12141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8825" y="54278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山羊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060" y="258897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4465" y="904875"/>
            <a:ext cx="53661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87499" y="1110614"/>
            <a:ext cx="5803901" cy="17888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89644" y="3339584"/>
            <a:ext cx="6035627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上面三个容器中</a:t>
            </a:r>
            <a:r>
              <a:rPr lang="en-US" altLang="zh-CN" sz="3400" dirty="0">
                <a:latin typeface="Times New Roman"/>
                <a:ea typeface="宋体"/>
              </a:rPr>
              <a:t>,(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容积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最大</a:t>
            </a:r>
            <a:r>
              <a:rPr lang="en-US" altLang="zh-CN" sz="3400" dirty="0">
                <a:latin typeface="Times New Roman"/>
                <a:ea typeface="宋体"/>
              </a:rPr>
              <a:t>,(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容积最小。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243800" y="35264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水桶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0239" y="43134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保温杯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52500"/>
            <a:ext cx="109251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比一比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谁的体积大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&gt;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&lt;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小正方体完全相同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8964" y="2614493"/>
            <a:ext cx="10902951" cy="29438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90112" y="296882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5237" y="302597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2897" y="454044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75172" y="447377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94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6299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淘气和笑笑各买了一瓶同样的饮料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淘气倒了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个杯子就全部装下了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个杯子才全部装下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你认为有可能吗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我认为有可能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因为两人的杯子如果大小不同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淘气的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杯就可能等于笑笑的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杯。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98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用相同数量的小正方体搭成下面的形状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哪一个的体积大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5.jpeg"/>
          <p:cNvPicPr/>
          <p:nvPr/>
        </p:nvPicPr>
        <p:blipFill rotWithShape="1">
          <a:blip r:embed="rId4"/>
          <a:srcRect r="72195"/>
          <a:stretch/>
        </p:blipFill>
        <p:spPr>
          <a:xfrm>
            <a:off x="393146" y="2124165"/>
            <a:ext cx="3676651" cy="16191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1524" y="3829050"/>
            <a:ext cx="107308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图形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体积相等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体积都大。因为它们都由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个棱长为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的小正方体搭成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图形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的体积最小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因为它是由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个棱长只有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的小正方体搭成。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85.jpeg"/>
          <p:cNvPicPr/>
          <p:nvPr/>
        </p:nvPicPr>
        <p:blipFill rotWithShape="1">
          <a:blip r:embed="rId4"/>
          <a:srcRect l="34216" r="42590"/>
          <a:stretch/>
        </p:blipFill>
        <p:spPr>
          <a:xfrm>
            <a:off x="4088847" y="2124165"/>
            <a:ext cx="3067050" cy="1619160"/>
          </a:xfrm>
          <a:prstGeom prst="rect">
            <a:avLst/>
          </a:prstGeom>
        </p:spPr>
      </p:pic>
      <p:pic>
        <p:nvPicPr>
          <p:cNvPr id="10" name="image185.jpeg"/>
          <p:cNvPicPr/>
          <p:nvPr/>
        </p:nvPicPr>
        <p:blipFill rotWithShape="1">
          <a:blip r:embed="rId4"/>
          <a:srcRect l="65082" r="1278"/>
          <a:stretch/>
        </p:blipFill>
        <p:spPr>
          <a:xfrm>
            <a:off x="7248525" y="2104732"/>
            <a:ext cx="4448176" cy="16191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4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CCE7FB0-9A2C-4BFE-A702-96DF21329C65}"/>
              </a:ext>
            </a:extLst>
          </p:cNvPr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E7CF916-F700-4FB5-9920-B82A844CF864}"/>
              </a:ext>
            </a:extLst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7" name="image7.jpeg">
            <a:extLst>
              <a:ext uri="{FF2B5EF4-FFF2-40B4-BE49-F238E27FC236}">
                <a16:creationId xmlns:a16="http://schemas.microsoft.com/office/drawing/2014/main" xmlns="" id="{F6BBBF94-BF18-4022-BEEA-1B2BA919E3B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96413"/>
            <a:ext cx="3072751" cy="5650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7699" y="1466850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个大小相同的小正方体分别放入下面两个长方体盒子中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这两个长方体盒子分别能装多少个这样的小正方体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几号长方体盒子的容积大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75" y="3228112"/>
            <a:ext cx="10915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4×3×3=36(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5×3×2=30(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36&gt;30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号长方体盒子能装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个、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号长方体盒子能装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个这样的小正方体。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号长方体盒子的容积大。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1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89879" y="2733356"/>
            <a:ext cx="4667732" cy="2000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292</Words>
  <Application>Microsoft Office PowerPoint</Application>
  <PresentationFormat>自定义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方正书宋_GBK</vt:lpstr>
      <vt:lpstr>Times New Roman</vt:lpstr>
      <vt:lpstr>NEU-HZ</vt:lpstr>
      <vt:lpstr>Calibri</vt:lpstr>
      <vt:lpstr>方正小标宋_GBK</vt:lpstr>
      <vt:lpstr>NEU-BZ</vt:lpstr>
      <vt:lpstr>方正大标宋_GBK</vt:lpstr>
      <vt:lpstr>微软雅黑</vt:lpstr>
      <vt:lpstr>方正黑体_GBK</vt:lpstr>
      <vt:lpstr>方正仿宋_GBK</vt:lpstr>
      <vt:lpstr>方正大标宋简体</vt:lpstr>
      <vt:lpstr>方正隶变_GBK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2026-03-11T01:57:02Z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