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22" r:id="rId7"/>
    <p:sldId id="514" r:id="rId8"/>
    <p:sldId id="515" r:id="rId9"/>
    <p:sldId id="511" r:id="rId10"/>
    <p:sldId id="427" r:id="rId11"/>
  </p:sldIdLst>
  <p:sldSz cx="12192000" cy="6858000"/>
  <p:notesSz cx="6858000" cy="9144000"/>
  <p:embeddedFontLst>
    <p:embeddedFont>
      <p:font typeface="方正书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楷体_GBK" pitchFamily="65" charset="-122"/>
      <p:regular r:id="rId24"/>
    </p:embeddedFont>
    <p:embeddedFont>
      <p:font typeface="方正隶变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体积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单位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155" y="1600200"/>
            <a:ext cx="109447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用心思考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测量篮球场的大小用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测量学校旗杆的高度用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测量一个衣柜的体积用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作单位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7767" y="260047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9183" y="3332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0092" y="41038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620" y="1228725"/>
            <a:ext cx="109447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记作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记作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记作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3404" y="1398786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立方厘米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9580" y="220994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2629" y="2228999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立方分米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809" y="2970411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1483" y="2970411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17567" y="380672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6776"/>
            <a:ext cx="6752782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填上合适的体积单位。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61106" y="1568813"/>
            <a:ext cx="2012323" cy="1749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46530" y="3273622"/>
            <a:ext cx="352853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计算器</a:t>
            </a:r>
            <a:r>
              <a:rPr lang="en-US" altLang="zh-CN" sz="3400" dirty="0">
                <a:latin typeface="Times New Roman"/>
                <a:ea typeface="宋体"/>
              </a:rPr>
              <a:t>80</a:t>
            </a: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549280" y="344478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9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86607" y="1831528"/>
            <a:ext cx="1808798" cy="15728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315153" y="3418760"/>
            <a:ext cx="29835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西瓜</a:t>
            </a:r>
            <a:r>
              <a:rPr lang="en-US" altLang="zh-CN" sz="3400" dirty="0">
                <a:latin typeface="Times New Roman"/>
                <a:ea typeface="宋体"/>
              </a:rPr>
              <a:t>7(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7940370" y="3404426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19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857970" y="4217460"/>
            <a:ext cx="1977821" cy="171987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208246" y="5838396"/>
            <a:ext cx="40735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数学书</a:t>
            </a:r>
            <a:r>
              <a:rPr lang="en-US" altLang="zh-CN" sz="3400" dirty="0">
                <a:latin typeface="Times New Roman"/>
                <a:ea typeface="宋体"/>
              </a:rPr>
              <a:t>280(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3705225" y="5838396"/>
            <a:ext cx="908419" cy="61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19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761304" y="4136539"/>
            <a:ext cx="2537358" cy="16913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601410" y="5683421"/>
            <a:ext cx="341952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公交车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28755" y="5838396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054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下面物体体积最接近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冰箱　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数学书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大瓶可乐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大型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书柜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4045" y="18613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054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下面说法错误的是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把一块正方体的橡皮泥捏成长方体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体积不变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体积单位比面积单位大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的物体一定是棱长为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的正方体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一台微波炉的体积是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①②③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4720" y="1017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455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下面图形都是用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的小正方体搭成的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分别算出它们的体积。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2.jpeg"/>
          <p:cNvPicPr/>
          <p:nvPr/>
        </p:nvPicPr>
        <p:blipFill rotWithShape="1">
          <a:blip r:embed="rId4"/>
          <a:srcRect r="87223"/>
          <a:stretch/>
        </p:blipFill>
        <p:spPr>
          <a:xfrm>
            <a:off x="833040" y="2493007"/>
            <a:ext cx="1872060" cy="2240915"/>
          </a:xfrm>
          <a:prstGeom prst="rect">
            <a:avLst/>
          </a:prstGeom>
        </p:spPr>
      </p:pic>
      <p:pic>
        <p:nvPicPr>
          <p:cNvPr id="9" name="image162.jpeg"/>
          <p:cNvPicPr/>
          <p:nvPr/>
        </p:nvPicPr>
        <p:blipFill rotWithShape="1">
          <a:blip r:embed="rId4"/>
          <a:srcRect l="25324" r="61674"/>
          <a:stretch/>
        </p:blipFill>
        <p:spPr>
          <a:xfrm>
            <a:off x="3476624" y="2483481"/>
            <a:ext cx="1905001" cy="2240915"/>
          </a:xfrm>
          <a:prstGeom prst="rect">
            <a:avLst/>
          </a:prstGeom>
        </p:spPr>
      </p:pic>
      <p:pic>
        <p:nvPicPr>
          <p:cNvPr id="10" name="image162.jpeg"/>
          <p:cNvPicPr/>
          <p:nvPr/>
        </p:nvPicPr>
        <p:blipFill rotWithShape="1">
          <a:blip r:embed="rId4"/>
          <a:srcRect l="83377" r="4272"/>
          <a:stretch/>
        </p:blipFill>
        <p:spPr>
          <a:xfrm>
            <a:off x="9635490" y="2531107"/>
            <a:ext cx="1809750" cy="2240915"/>
          </a:xfrm>
          <a:prstGeom prst="rect">
            <a:avLst/>
          </a:prstGeom>
        </p:spPr>
      </p:pic>
      <p:pic>
        <p:nvPicPr>
          <p:cNvPr id="11" name="image162.jpeg"/>
          <p:cNvPicPr/>
          <p:nvPr/>
        </p:nvPicPr>
        <p:blipFill rotWithShape="1">
          <a:blip r:embed="rId4"/>
          <a:srcRect l="51457" r="27025"/>
          <a:stretch/>
        </p:blipFill>
        <p:spPr>
          <a:xfrm>
            <a:off x="5980112" y="2523087"/>
            <a:ext cx="3152776" cy="224091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53572" y="412569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7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3397" y="41484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15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97097" y="4212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14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57738" y="41569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26</a:t>
            </a:r>
            <a:endParaRPr kumimoji="0" lang="zh-CN" altLang="en-US" sz="3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108546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填上适当的单位。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小明身高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144(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在东华小学上学。今天他去上学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背了一个容积是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的书包。书包里装了一本体积约是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0.2(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的《创新作业》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78(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的文具盒。文具盒里有一支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长的铅笔和一块体积是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的橡皮。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4717" y="184646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4494" y="2560836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5565" y="342900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4755" y="414198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8617" y="414198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0405" y="491351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6275" y="1461495"/>
            <a:ext cx="108356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如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图是一些棱长为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的小正方体积木。继续堆下去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原来的积木不动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749" y="2713762"/>
            <a:ext cx="103241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若堆成一个长方体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至少还需要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个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小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正方体积木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这个长方体的体积是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若堆成一个大正方体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至少还需要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个小正方体积木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这个大正方体的体积是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96.jpeg"/>
          <p:cNvPicPr/>
          <p:nvPr/>
        </p:nvPicPr>
        <p:blipFill rotWithShape="1">
          <a:blip r:embed="rId5"/>
          <a:srcRect l="12063"/>
          <a:stretch/>
        </p:blipFill>
        <p:spPr>
          <a:xfrm>
            <a:off x="9772650" y="2145181"/>
            <a:ext cx="1739264" cy="17198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71583" y="29037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1924" y="37140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71633" y="4475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47708" y="52183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246</Words>
  <Application>Microsoft Office PowerPoint</Application>
  <PresentationFormat>自定义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方正书宋_GBK</vt:lpstr>
      <vt:lpstr>Times New Roman</vt:lpstr>
      <vt:lpstr>Calibri</vt:lpstr>
      <vt:lpstr>方正小标宋_GBK</vt:lpstr>
      <vt:lpstr>方正大标宋_GBK</vt:lpstr>
      <vt:lpstr>微软雅黑</vt:lpstr>
      <vt:lpstr>方正黑体_GBK</vt:lpstr>
      <vt:lpstr>方正仿宋_GBK</vt:lpstr>
      <vt:lpstr>方正大标宋简体</vt:lpstr>
      <vt:lpstr>方正楷体_GBK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2026-03-11T02:18:11Z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