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22" r:id="rId7"/>
    <p:sldId id="514" r:id="rId8"/>
    <p:sldId id="511" r:id="rId9"/>
    <p:sldId id="427" r:id="rId10"/>
  </p:sldIdLst>
  <p:sldSz cx="12192000" cy="6858000"/>
  <p:notesSz cx="6858000" cy="9144000"/>
  <p:embeddedFontLst>
    <p:embeddedFont>
      <p:font typeface="方正仿宋_GBK" pitchFamily="65" charset="-122"/>
      <p:regular r:id="rId11"/>
    </p:embeddedFont>
    <p:embeddedFont>
      <p:font typeface="方正大标宋简体" charset="-122"/>
      <p:regular r:id="rId12"/>
    </p:embeddedFont>
    <p:embeddedFont>
      <p:font typeface="Cambria Math" pitchFamily="18" charset="0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隶变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小标宋_GBK" pitchFamily="65" charset="-122"/>
      <p:regular r:id="rId23"/>
    </p:embeddedFont>
    <p:embeddedFont>
      <p:font typeface="方正黑体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11" Type="http://schemas.openxmlformats.org/officeDocument/2006/relationships/image" Target="../media/image11.png"/><Relationship Id="rId5" Type="http://schemas.openxmlformats.org/officeDocument/2006/relationships/image" Target="../media/image5.tif"/><Relationship Id="rId10" Type="http://schemas.openxmlformats.org/officeDocument/2006/relationships/image" Target="../media/image10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8.tif"/><Relationship Id="rId10" Type="http://schemas.openxmlformats.org/officeDocument/2006/relationships/image" Target="../media/image20.png"/><Relationship Id="rId4" Type="http://schemas.openxmlformats.org/officeDocument/2006/relationships/image" Target="../media/image7.tif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8.tif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tif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折 纸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628775"/>
            <a:ext cx="818598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涂一涂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7700" y="2505938"/>
            <a:ext cx="567528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(1)</a:t>
            </a:r>
            <a:endParaRPr lang="zh-CN" altLang="en-US" sz="3400" dirty="0"/>
          </a:p>
        </p:txBody>
      </p:sp>
      <p:pic>
        <p:nvPicPr>
          <p:cNvPr id="10" name="image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51436" y="2677477"/>
            <a:ext cx="5455789" cy="1351598"/>
          </a:xfrm>
          <a:prstGeom prst="rect">
            <a:avLst/>
          </a:prstGeom>
        </p:spPr>
      </p:pic>
      <p:pic>
        <p:nvPicPr>
          <p:cNvPr id="11" name="image2.jpeg"/>
          <p:cNvPicPr/>
          <p:nvPr/>
        </p:nvPicPr>
        <p:blipFill rotWithShape="1">
          <a:blip r:embed="rId6"/>
          <a:srcRect l="76052"/>
          <a:stretch/>
        </p:blipFill>
        <p:spPr>
          <a:xfrm>
            <a:off x="5600699" y="2677477"/>
            <a:ext cx="1306525" cy="13515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1408271" y="4280478"/>
                <a:ext cx="6026009" cy="10193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endParaRPr lang="zh-CN" altLang="en-US" sz="3400" dirty="0"/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271" y="4280478"/>
                <a:ext cx="6026009" cy="101931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726101" y="4184109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3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6101" y="4184109"/>
                <a:ext cx="505267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2737577" y="4799662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9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7577" y="4799662"/>
                <a:ext cx="505267" cy="55399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4376347" y="4184109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1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6347" y="4184109"/>
                <a:ext cx="505267" cy="55399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4376347" y="4750648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9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6347" y="4750648"/>
                <a:ext cx="505267" cy="553998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5970162" y="4203159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4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0162" y="4203159"/>
                <a:ext cx="505267" cy="553998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/>
              <p:cNvSpPr/>
              <p:nvPr/>
            </p:nvSpPr>
            <p:spPr>
              <a:xfrm>
                <a:off x="5970162" y="4818712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9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0162" y="4818712"/>
                <a:ext cx="505267" cy="553998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942975"/>
            <a:ext cx="569433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(2)</a:t>
            </a:r>
            <a:endParaRPr lang="zh-CN" altLang="en-US" sz="3400" dirty="0"/>
          </a:p>
        </p:txBody>
      </p:sp>
      <p:pic>
        <p:nvPicPr>
          <p:cNvPr id="10" name="image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87937" y="1203592"/>
            <a:ext cx="6022513" cy="1505628"/>
          </a:xfrm>
          <a:prstGeom prst="rect">
            <a:avLst/>
          </a:prstGeom>
        </p:spPr>
      </p:pic>
      <p:pic>
        <p:nvPicPr>
          <p:cNvPr id="11" name="image3.jpeg"/>
          <p:cNvPicPr/>
          <p:nvPr/>
        </p:nvPicPr>
        <p:blipFill rotWithShape="1">
          <a:blip r:embed="rId5"/>
          <a:srcRect l="76387"/>
          <a:stretch/>
        </p:blipFill>
        <p:spPr>
          <a:xfrm>
            <a:off x="6008687" y="1203592"/>
            <a:ext cx="1422096" cy="1505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228725" y="2914650"/>
                <a:ext cx="6314947" cy="13669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8725" y="2914650"/>
                <a:ext cx="6314947" cy="136697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478451" y="3246636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3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8451" y="3246636"/>
                <a:ext cx="505267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2478451" y="3789899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9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8451" y="3789899"/>
                <a:ext cx="505267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3973876" y="3246636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1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3876" y="3246636"/>
                <a:ext cx="505267" cy="55399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985352" y="3794125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9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5352" y="3794125"/>
                <a:ext cx="505267" cy="55399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5576390" y="3246636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2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6390" y="3246636"/>
                <a:ext cx="505267" cy="553998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/>
              <p:cNvSpPr/>
              <p:nvPr/>
            </p:nvSpPr>
            <p:spPr>
              <a:xfrm>
                <a:off x="5568453" y="3803650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9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8453" y="3803650"/>
                <a:ext cx="505267" cy="553998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09599" y="971550"/>
                <a:ext cx="10829925" cy="42218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2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黑体_GBK"/>
                    <a:cs typeface="Times New Roman"/>
                  </a:rPr>
                  <a:t>计算下面各题。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　　　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　　　　　　　　　　　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9" y="971550"/>
                <a:ext cx="10829925" cy="4221861"/>
              </a:xfrm>
              <a:prstGeom prst="rect">
                <a:avLst/>
              </a:prstGeom>
              <a:blipFill rotWithShape="1">
                <a:blip r:embed="rId4"/>
                <a:stretch>
                  <a:fillRect l="-1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585434" y="1745860"/>
                <a:ext cx="1043876" cy="34319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latin typeface="Times New Roman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5434" y="1745860"/>
                <a:ext cx="1043876" cy="3431965"/>
              </a:xfrm>
              <a:prstGeom prst="rect">
                <a:avLst/>
              </a:prstGeom>
              <a:blipFill rotWithShape="1">
                <a:blip r:embed="rId5"/>
                <a:stretch>
                  <a:fillRect l="-15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6371571" y="1745882"/>
                <a:ext cx="944489" cy="34572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1571" y="1745882"/>
                <a:ext cx="944489" cy="3457228"/>
              </a:xfrm>
              <a:prstGeom prst="rect">
                <a:avLst/>
              </a:prstGeom>
              <a:blipFill rotWithShape="1">
                <a:blip r:embed="rId6"/>
                <a:stretch>
                  <a:fillRect l="-17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8963025" y="1743075"/>
                <a:ext cx="1410353" cy="34326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3025" y="1743075"/>
                <a:ext cx="1410353" cy="3432606"/>
              </a:xfrm>
              <a:prstGeom prst="rect">
                <a:avLst/>
              </a:prstGeom>
              <a:blipFill rotWithShape="1">
                <a:blip r:embed="rId7"/>
                <a:stretch>
                  <a:fillRect l="-11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38175" y="861095"/>
                <a:ext cx="10873740" cy="4996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3.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折纸艺术起源于中国。手工社团准备折一些纸鹤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笑笑折了总数的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淘气折了总数的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(1)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他俩一共折了总数的几分之几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?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他俩一共折了总数的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5" y="861095"/>
                <a:ext cx="10873740" cy="4996432"/>
              </a:xfrm>
              <a:prstGeom prst="rect">
                <a:avLst/>
              </a:prstGeom>
              <a:blipFill rotWithShape="1">
                <a:blip r:embed="rId4"/>
                <a:stretch>
                  <a:fillRect l="-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38175" y="946820"/>
                <a:ext cx="10873740" cy="31034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2)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笑笑比淘气多折了总数的几分之几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?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笑笑比淘气多折了总数的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5" y="946820"/>
                <a:ext cx="10873740" cy="3103414"/>
              </a:xfrm>
              <a:prstGeom prst="rect">
                <a:avLst/>
              </a:prstGeom>
              <a:blipFill rotWithShape="1">
                <a:blip r:embed="rId4"/>
                <a:stretch>
                  <a:fillRect l="-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95861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0075" y="861094"/>
                <a:ext cx="10911840" cy="19270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4.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下面是奇思和妙想计算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的结果。你同意谁的方法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?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请说明理由。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75" y="861094"/>
                <a:ext cx="10911840" cy="1927002"/>
              </a:xfrm>
              <a:prstGeom prst="rect">
                <a:avLst/>
              </a:prstGeom>
              <a:blipFill rotWithShape="1">
                <a:blip r:embed="rId4"/>
                <a:stretch>
                  <a:fillRect l="-1508" r="-838" b="-6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771899" y="2182175"/>
            <a:ext cx="7625397" cy="16890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9215" y="3921636"/>
            <a:ext cx="105360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我同意妙想的方法。因为分母不同的分数相加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要先通分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把分母不同的分数化成分母相同的分数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然后将分子相加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分母不变。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05461" y="1543050"/>
                <a:ext cx="11006454" cy="12070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在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里填上分母不同的分数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使它们的和等于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1" y="1543050"/>
                <a:ext cx="11006454" cy="1207062"/>
              </a:xfrm>
              <a:prstGeom prst="rect">
                <a:avLst/>
              </a:prstGeom>
              <a:blipFill rotWithShape="1">
                <a:blip r:embed="rId5"/>
                <a:stretch>
                  <a:fillRect l="-1551" b="-1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2" y="2947985"/>
            <a:ext cx="4676775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2" y="4381500"/>
            <a:ext cx="47529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918010" y="2933029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8010" y="2933029"/>
                <a:ext cx="505267" cy="95667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3945337" y="2921749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5337" y="2921749"/>
                <a:ext cx="505267" cy="959686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1908485" y="4351839"/>
                <a:ext cx="505267" cy="958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8485" y="4351839"/>
                <a:ext cx="505267" cy="95801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3829212" y="4366585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9212" y="4366585"/>
                <a:ext cx="718466" cy="959686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7189083" y="3429000"/>
            <a:ext cx="2220480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答案灵活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459</Words>
  <Application>Microsoft Office PowerPoint</Application>
  <PresentationFormat>自定义</PresentationFormat>
  <Paragraphs>68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方正仿宋_GBK</vt:lpstr>
      <vt:lpstr>方正大标宋简体</vt:lpstr>
      <vt:lpstr>Cambria Math</vt:lpstr>
      <vt:lpstr>NEU-BZ</vt:lpstr>
      <vt:lpstr>Times New Roman</vt:lpstr>
      <vt:lpstr>方正隶变_GBK</vt:lpstr>
      <vt:lpstr>方正大标宋_GBK</vt:lpstr>
      <vt:lpstr>汉仪雅酷黑 95W</vt:lpstr>
      <vt:lpstr>方正书宋_GBK</vt:lpstr>
      <vt:lpstr>微软雅黑</vt:lpstr>
      <vt:lpstr>方正小标宋_GBK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2026-02-25T02:53:43Z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