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6" r:id="rId9"/>
    <p:sldId id="511" r:id="rId10"/>
    <p:sldId id="427" r:id="rId11"/>
  </p:sldIdLst>
  <p:sldSz cx="12192000" cy="6858000"/>
  <p:notesSz cx="6858000" cy="9144000"/>
  <p:embeddedFontLst>
    <p:embeddedFont>
      <p:font typeface="方正大标宋_GBK" pitchFamily="65" charset="-122"/>
      <p:regular r:id="rId12"/>
    </p:embeddedFont>
    <p:embeddedFont>
      <p:font typeface="Cambria Math" pitchFamily="18" charset="0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小标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方正黑体_GBK" pitchFamily="65" charset="-122"/>
      <p:regular r:id="rId22"/>
    </p:embeddedFont>
    <p:embeddedFont>
      <p:font typeface="方正仿宋_GBK" pitchFamily="65" charset="-122"/>
      <p:regular r:id="rId23"/>
    </p:embeddedFont>
    <p:embeddedFont>
      <p:font typeface="方正隶变_GBK" pitchFamily="65" charset="-122"/>
      <p:regular r:id="rId24"/>
    </p:embeddedFont>
    <p:embeddedFont>
      <p:font typeface="方正楷体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26.png"/><Relationship Id="rId5" Type="http://schemas.openxmlformats.org/officeDocument/2006/relationships/image" Target="../media/image25.TIF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32.TIF"/><Relationship Id="rId5" Type="http://schemas.openxmlformats.org/officeDocument/2006/relationships/image" Target="../media/image31.png"/><Relationship Id="rId4" Type="http://schemas.openxmlformats.org/officeDocument/2006/relationships/image" Target="../media/image3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乘法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 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514476"/>
            <a:ext cx="651565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照样子算一算。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8036" y="2898407"/>
                <a:ext cx="1486304" cy="8429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×16=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8036" y="2898407"/>
                <a:ext cx="1486304" cy="842923"/>
              </a:xfrm>
              <a:prstGeom prst="rect">
                <a:avLst/>
              </a:prstGeom>
              <a:blipFill rotWithShape="1">
                <a:blip r:embed="rId5"/>
                <a:stretch>
                  <a:fillRect t="-719" r="-11475" b="-9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10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409117" y="2438399"/>
            <a:ext cx="490476" cy="17677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961435" y="2986814"/>
            <a:ext cx="22477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=(    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3358869" y="2801711"/>
                <a:ext cx="1130438" cy="9659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40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40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40</m:t>
                        </m:r>
                      </m:num>
                      <m:den>
                        <m:r>
                          <a:rPr lang="en-US" altLang="zh-CN" sz="40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4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8869" y="2801711"/>
                <a:ext cx="1130438" cy="96590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919234" y="4634619"/>
                <a:ext cx="5912196" cy="12030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×18=(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)=(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)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234" y="4634619"/>
                <a:ext cx="5912196" cy="1203022"/>
              </a:xfrm>
              <a:prstGeom prst="rect">
                <a:avLst/>
              </a:prstGeom>
              <a:blipFill rotWithShape="1">
                <a:blip r:embed="rId8"/>
                <a:stretch>
                  <a:fillRect r="-1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5570813" y="500713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80" y="4501268"/>
            <a:ext cx="1574697" cy="1688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04850" y="1076325"/>
                <a:ext cx="7800975" cy="31017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×24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=             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3400" dirty="0" smtClean="0"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×18=(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)=(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) 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50" y="1076325"/>
                <a:ext cx="7800975" cy="310174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472" y="971550"/>
            <a:ext cx="1254678" cy="1624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605337" y="1248089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5337" y="1248089"/>
                <a:ext cx="505267" cy="95667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386" y="2905125"/>
            <a:ext cx="1324156" cy="164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5824524" y="3125290"/>
                <a:ext cx="718466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4524" y="3125290"/>
                <a:ext cx="718466" cy="95667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55637" y="1914525"/>
                <a:ext cx="10706100" cy="30989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3=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	7×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en-US" altLang="zh-CN" sz="3400" i="1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×15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637" y="1914525"/>
                <a:ext cx="10706100" cy="309892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972" y="1773533"/>
            <a:ext cx="2043824" cy="1636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510427" y="868617"/>
            <a:ext cx="2255746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计算题。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6"/>
          <a:stretch/>
        </p:blipFill>
        <p:spPr bwMode="auto">
          <a:xfrm>
            <a:off x="7515225" y="1703789"/>
            <a:ext cx="2172359" cy="172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1" y="3676650"/>
            <a:ext cx="2300288" cy="164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204286" y="4067034"/>
                <a:ext cx="2031325" cy="843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×8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=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	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4286" y="4067034"/>
                <a:ext cx="2031325" cy="843244"/>
              </a:xfrm>
              <a:prstGeom prst="rect">
                <a:avLst/>
              </a:prstGeom>
              <a:blipFill rotWithShape="1">
                <a:blip r:embed="rId8"/>
                <a:stretch>
                  <a:fillRect t="-725" b="-10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225" y="3669849"/>
            <a:ext cx="2130978" cy="165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956865" y="1276350"/>
                <a:ext cx="10555050" cy="12133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25×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latin typeface="Times New Roman"/>
                    <a:ea typeface="宋体"/>
                    <a:cs typeface="Times New Roman"/>
                  </a:rPr>
                  <a:t> 	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×18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1276350"/>
                <a:ext cx="10555050" cy="1213345"/>
              </a:xfrm>
              <a:prstGeom prst="rect">
                <a:avLst/>
              </a:prstGeom>
              <a:blipFill rotWithShape="1">
                <a:blip r:embed="rId4"/>
                <a:stretch>
                  <a:fillRect l="-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5" y="1228724"/>
            <a:ext cx="1981200" cy="150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26" y="1183910"/>
            <a:ext cx="2095500" cy="159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76275" y="861094"/>
                <a:ext cx="10925175" cy="3560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手工课上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同学们一起折兔子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已知折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只兔子需要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张彩纸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照这样计算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只兔子需要多少张彩纸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只兔子需要多少张彩纸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 algn="ctr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275" y="861094"/>
                <a:ext cx="10925175" cy="3560398"/>
              </a:xfrm>
              <a:prstGeom prst="rect">
                <a:avLst/>
              </a:prstGeom>
              <a:blipFill rotWithShape="1">
                <a:blip r:embed="rId4"/>
                <a:stretch>
                  <a:fillRect l="-1563" r="-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1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135067" y="2908100"/>
            <a:ext cx="1986005" cy="168814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733424" y="3555820"/>
                <a:ext cx="10349548" cy="2314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张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×40=5(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张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折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4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只兔子需要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张彩纸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;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折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40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只兔子需要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5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张彩纸。</a:t>
                </a:r>
                <a:endParaRPr lang="zh-CN" altLang="zh-CN" sz="3400" b="1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424" y="3555820"/>
                <a:ext cx="10349548" cy="2314095"/>
              </a:xfrm>
              <a:prstGeom prst="rect">
                <a:avLst/>
              </a:prstGeom>
              <a:blipFill rotWithShape="1">
                <a:blip r:embed="rId6"/>
                <a:stretch>
                  <a:fillRect l="-1590" r="-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736854" y="1984134"/>
                <a:ext cx="2549096" cy="3880037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方正楷体_GBK"/>
                    <a:cs typeface="Times New Roman"/>
                  </a:rPr>
                  <a:t>感冒清</a:t>
                </a:r>
                <a:r>
                  <a:rPr lang="zh-CN" altLang="zh-CN" sz="3400" dirty="0" smtClean="0">
                    <a:latin typeface="Times New Roman"/>
                    <a:ea typeface="方正楷体_GBK"/>
                    <a:cs typeface="Times New Roman"/>
                  </a:rPr>
                  <a:t>颗粒</a:t>
                </a:r>
                <a:endParaRPr lang="en-US" altLang="zh-CN" sz="3400" dirty="0" smtClean="0">
                  <a:latin typeface="Times New Roman"/>
                  <a:ea typeface="方正楷体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latin typeface="Times New Roman"/>
                    <a:ea typeface="方正楷体_GBK"/>
                    <a:cs typeface="Times New Roman"/>
                  </a:rPr>
                  <a:t>一天</a:t>
                </a:r>
                <a:r>
                  <a:rPr lang="zh-CN" altLang="zh-CN" sz="3400" dirty="0">
                    <a:latin typeface="Times New Roman"/>
                    <a:ea typeface="方正楷体_GBK"/>
                    <a:cs typeface="Times New Roman"/>
                  </a:rPr>
                  <a:t>一</a:t>
                </a:r>
                <a:r>
                  <a:rPr lang="zh-CN" altLang="zh-CN" sz="3400" dirty="0" smtClean="0">
                    <a:latin typeface="Times New Roman"/>
                    <a:ea typeface="方正楷体_GBK"/>
                    <a:cs typeface="Times New Roman"/>
                  </a:rPr>
                  <a:t>次</a:t>
                </a:r>
                <a:endParaRPr lang="en-US" altLang="zh-CN" sz="3400" dirty="0" smtClean="0">
                  <a:latin typeface="Times New Roman"/>
                  <a:ea typeface="方正楷体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latin typeface="Times New Roman"/>
                    <a:ea typeface="方正楷体_GBK"/>
                    <a:cs typeface="Times New Roman"/>
                  </a:rPr>
                  <a:t>儿童</a:t>
                </a:r>
                <a:r>
                  <a:rPr lang="zh-CN" altLang="zh-CN" sz="3400" dirty="0">
                    <a:latin typeface="Times New Roman"/>
                    <a:ea typeface="方正楷体_GBK"/>
                    <a:cs typeface="Times New Roman"/>
                  </a:rPr>
                  <a:t>一次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 smtClean="0">
                    <a:effectLst/>
                    <a:latin typeface="Times New Roman"/>
                    <a:ea typeface="方正楷体_GBK"/>
                    <a:cs typeface="Times New Roman"/>
                  </a:rPr>
                  <a:t>袋</a:t>
                </a:r>
                <a:endParaRPr lang="en-US" altLang="zh-CN" sz="3400" dirty="0" smtClean="0">
                  <a:effectLst/>
                  <a:latin typeface="Times New Roman"/>
                  <a:ea typeface="方正楷体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effectLst/>
                    <a:latin typeface="Times New Roman"/>
                    <a:ea typeface="方正楷体_GBK"/>
                    <a:cs typeface="Times New Roman"/>
                  </a:rPr>
                  <a:t>成人</a:t>
                </a:r>
                <a:r>
                  <a:rPr lang="zh-CN" altLang="zh-CN" sz="3400" dirty="0">
                    <a:effectLst/>
                    <a:latin typeface="Times New Roman"/>
                    <a:ea typeface="方正楷体_GBK"/>
                    <a:cs typeface="Times New Roman"/>
                  </a:rPr>
                  <a:t>一次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方正楷体_GBK"/>
                    <a:cs typeface="Times New Roman"/>
                  </a:rPr>
                  <a:t>袋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6854" y="1984134"/>
                <a:ext cx="2549096" cy="3880037"/>
              </a:xfrm>
              <a:prstGeom prst="rect">
                <a:avLst/>
              </a:prstGeom>
              <a:blipFill rotWithShape="1">
                <a:blip r:embed="rId4"/>
                <a:stretch>
                  <a:fillRect l="-6176" r="-546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66750" y="861094"/>
                <a:ext cx="8477250" cy="54496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妈妈和兰兰都感冒了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爸爸要给她们买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天的药。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妈妈和兰兰分别要吃多少袋药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?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妈妈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×4=6(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袋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兰兰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×4=2(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袋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妈妈要吃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6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袋药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兰兰要吃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2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袋药。</a:t>
                </a:r>
                <a:endParaRPr lang="zh-CN" altLang="en-US" sz="3400" b="1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50" y="861094"/>
                <a:ext cx="8477250" cy="5449697"/>
              </a:xfrm>
              <a:prstGeom prst="rect">
                <a:avLst/>
              </a:prstGeom>
              <a:blipFill rotWithShape="1">
                <a:blip r:embed="rId5"/>
                <a:stretch>
                  <a:fillRect l="-1941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184404" y="1774584"/>
                <a:ext cx="2549096" cy="3880037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方正楷体_GBK"/>
                    <a:cs typeface="Times New Roman"/>
                  </a:rPr>
                  <a:t>感冒清</a:t>
                </a:r>
                <a:r>
                  <a:rPr lang="zh-CN" altLang="zh-CN" sz="3400" dirty="0" smtClean="0">
                    <a:latin typeface="Times New Roman"/>
                    <a:ea typeface="方正楷体_GBK"/>
                    <a:cs typeface="Times New Roman"/>
                  </a:rPr>
                  <a:t>颗粒</a:t>
                </a:r>
                <a:endParaRPr lang="en-US" altLang="zh-CN" sz="3400" dirty="0" smtClean="0">
                  <a:latin typeface="Times New Roman"/>
                  <a:ea typeface="方正楷体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latin typeface="Times New Roman"/>
                    <a:ea typeface="方正楷体_GBK"/>
                    <a:cs typeface="Times New Roman"/>
                  </a:rPr>
                  <a:t>一天</a:t>
                </a:r>
                <a:r>
                  <a:rPr lang="zh-CN" altLang="zh-CN" sz="3400" dirty="0">
                    <a:latin typeface="Times New Roman"/>
                    <a:ea typeface="方正楷体_GBK"/>
                    <a:cs typeface="Times New Roman"/>
                  </a:rPr>
                  <a:t>一</a:t>
                </a:r>
                <a:r>
                  <a:rPr lang="zh-CN" altLang="zh-CN" sz="3400" dirty="0" smtClean="0">
                    <a:latin typeface="Times New Roman"/>
                    <a:ea typeface="方正楷体_GBK"/>
                    <a:cs typeface="Times New Roman"/>
                  </a:rPr>
                  <a:t>次</a:t>
                </a:r>
                <a:endParaRPr lang="en-US" altLang="zh-CN" sz="3400" dirty="0" smtClean="0">
                  <a:latin typeface="Times New Roman"/>
                  <a:ea typeface="方正楷体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latin typeface="Times New Roman"/>
                    <a:ea typeface="方正楷体_GBK"/>
                    <a:cs typeface="Times New Roman"/>
                  </a:rPr>
                  <a:t>儿童</a:t>
                </a:r>
                <a:r>
                  <a:rPr lang="zh-CN" altLang="zh-CN" sz="3400" dirty="0">
                    <a:latin typeface="Times New Roman"/>
                    <a:ea typeface="方正楷体_GBK"/>
                    <a:cs typeface="Times New Roman"/>
                  </a:rPr>
                  <a:t>一次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 smtClean="0">
                    <a:effectLst/>
                    <a:latin typeface="Times New Roman"/>
                    <a:ea typeface="方正楷体_GBK"/>
                    <a:cs typeface="Times New Roman"/>
                  </a:rPr>
                  <a:t>袋</a:t>
                </a:r>
                <a:endParaRPr lang="en-US" altLang="zh-CN" sz="3400" dirty="0" smtClean="0">
                  <a:effectLst/>
                  <a:latin typeface="Times New Roman"/>
                  <a:ea typeface="方正楷体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effectLst/>
                    <a:latin typeface="Times New Roman"/>
                    <a:ea typeface="方正楷体_GBK"/>
                    <a:cs typeface="Times New Roman"/>
                  </a:rPr>
                  <a:t>成人</a:t>
                </a:r>
                <a:r>
                  <a:rPr lang="zh-CN" altLang="zh-CN" sz="3400" dirty="0">
                    <a:effectLst/>
                    <a:latin typeface="Times New Roman"/>
                    <a:ea typeface="方正楷体_GBK"/>
                    <a:cs typeface="Times New Roman"/>
                  </a:rPr>
                  <a:t>一次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方正楷体_GBK"/>
                    <a:cs typeface="Times New Roman"/>
                  </a:rPr>
                  <a:t>袋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4404" y="1774584"/>
                <a:ext cx="2549096" cy="3880037"/>
              </a:xfrm>
              <a:prstGeom prst="rect">
                <a:avLst/>
              </a:prstGeom>
              <a:blipFill rotWithShape="1">
                <a:blip r:embed="rId4"/>
                <a:stretch>
                  <a:fillRect l="-6413" r="-5226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38201" y="956344"/>
            <a:ext cx="83058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爸爸总共需要买多少袋药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6+2=8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袋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爸爸总共需要买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袋药。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426752" y="1480529"/>
                <a:ext cx="11355994" cy="11056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毛竹是世界上生长最快的植物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在其生长期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每时长高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cm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52" y="1480529"/>
                <a:ext cx="11355994" cy="1105687"/>
              </a:xfrm>
              <a:prstGeom prst="rect">
                <a:avLst/>
              </a:prstGeom>
              <a:blipFill rotWithShape="1">
                <a:blip r:embed="rId5"/>
                <a:stretch>
                  <a:fillRect l="-1449" r="-590" b="-7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11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10843" y="2682240"/>
            <a:ext cx="11195685" cy="2807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9726" y="2969284"/>
                <a:ext cx="505267" cy="9536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 b="0" i="0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30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9726" y="2969284"/>
                <a:ext cx="505267" cy="95365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7190063" y="32069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14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818963" y="31974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42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345</Words>
  <Application>Microsoft Office PowerPoint</Application>
  <PresentationFormat>自定义</PresentationFormat>
  <Paragraphs>66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方正大标宋_GBK</vt:lpstr>
      <vt:lpstr>Cambria Math</vt:lpstr>
      <vt:lpstr>Times New Roman</vt:lpstr>
      <vt:lpstr>Calibri</vt:lpstr>
      <vt:lpstr>汉仪雅酷黑 95W</vt:lpstr>
      <vt:lpstr>微软雅黑</vt:lpstr>
      <vt:lpstr>方正小标宋_GBK</vt:lpstr>
      <vt:lpstr>方正大标宋简体</vt:lpstr>
      <vt:lpstr>方正黑体_GBK</vt:lpstr>
      <vt:lpstr>方正仿宋_GBK</vt:lpstr>
      <vt:lpstr>方正隶变_GBK</vt:lpstr>
      <vt:lpstr>方正楷体_GBK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2026-03-10T08:11:12Z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