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22" r:id="rId5"/>
    <p:sldId id="512" r:id="rId6"/>
    <p:sldId id="523" r:id="rId7"/>
    <p:sldId id="513" r:id="rId8"/>
    <p:sldId id="511" r:id="rId9"/>
    <p:sldId id="427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体积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单位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２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14475"/>
            <a:ext cx="6923597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填上适当的容积单位。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85464" y="2307769"/>
            <a:ext cx="1919685" cy="17173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71" y="4101347"/>
            <a:ext cx="26564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220(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245746" y="4101347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20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495780" y="2382577"/>
            <a:ext cx="2145665" cy="156776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34200" y="4044197"/>
            <a:ext cx="18934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5(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pic>
        <p:nvPicPr>
          <p:cNvPr id="13" name="image20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861474" y="2412544"/>
            <a:ext cx="1534690" cy="157530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324616" y="4034672"/>
            <a:ext cx="24384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500(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5480093" y="408229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29559" y="4044197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7" name="image20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29663" y="4884102"/>
            <a:ext cx="3051711" cy="166079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138342" y="5165810"/>
            <a:ext cx="222048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26136" y="530613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在括号里填上合适的体积或容积单位。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一袋牛奶约是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250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瓶果汁约是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1.5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一瓶酱油约是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500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汽车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油箱的容积约是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52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一个水壶的容积约是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2949" y="179883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1653" y="255131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1653" y="335141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3305" y="41419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76973" y="493116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货车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车厢的体积约是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一桶饮用水约是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超市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冰柜的体积约是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0.6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3499" y="1017786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18118" y="177672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46537" y="2551310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281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832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一个茶杯正好装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350 mL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茶杯的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350 mL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表面积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容积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质量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一个油桶的容积约是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C.cm</a:t>
            </a:r>
            <a:r>
              <a:rPr lang="en-US" altLang="zh-CN" sz="3400" baseline="300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D.m</a:t>
            </a:r>
            <a:r>
              <a:rPr lang="en-US" altLang="zh-CN" sz="3400" baseline="30000" dirty="0" smtClean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11245" y="1808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050" y="41485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832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把自己的拳头伸进装满水的盆里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溢出的水的体积约是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A.4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B.400 cm</a:t>
            </a:r>
            <a:r>
              <a:rPr lang="en-US" altLang="zh-CN" sz="3400" baseline="30000" dirty="0" smtClean="0">
                <a:latin typeface="Times New Roman"/>
                <a:ea typeface="宋体"/>
                <a:cs typeface="Times New Roman"/>
              </a:rPr>
              <a:t>3	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C.6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D.1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一个木箱的容积是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它的体积可能是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A.1.8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B.1.8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C.2.1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D.2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7566" y="17797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5220" y="3351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886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108642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估一估杯中大约有多少毫升水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67870" y="1845612"/>
            <a:ext cx="1265473" cy="1687918"/>
          </a:xfrm>
          <a:prstGeom prst="rect">
            <a:avLst/>
          </a:prstGeom>
        </p:spPr>
      </p:pic>
      <p:pic>
        <p:nvPicPr>
          <p:cNvPr id="9" name="image2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34602" y="1845612"/>
            <a:ext cx="1212435" cy="1634880"/>
          </a:xfrm>
          <a:prstGeom prst="rect">
            <a:avLst/>
          </a:prstGeom>
        </p:spPr>
      </p:pic>
      <p:pic>
        <p:nvPicPr>
          <p:cNvPr id="10" name="image20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74920" y="4513898"/>
            <a:ext cx="1265473" cy="16879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7700" y="3533530"/>
            <a:ext cx="108642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容积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1500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mL                   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大约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2534" y="5410289"/>
            <a:ext cx="46794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大约有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mL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水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208346" y="374053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53250" y="54388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8175" y="1457326"/>
            <a:ext cx="10873740" cy="5036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在下面的括号里填上适当的单位。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笑笑家客厅的面积大约是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48(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客厅里有一个长方体的鱼缸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大约能装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64(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里面的一座小假山的体积大约是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。客厅里还有一台体积大约是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的液晶电视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桌子上放着几个苹果和爸爸的手机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每个苹果的体积约是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260(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手机的体积大约是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60987" y="2265561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8394" y="297041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89993" y="297041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1836" y="3667930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3957" y="4355108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83205" y="504686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82580" y="576123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228</Words>
  <Application>Microsoft Office PowerPoint</Application>
  <PresentationFormat>自定义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Times New Roman</vt:lpstr>
      <vt:lpstr>Calibri</vt:lpstr>
      <vt:lpstr>方正小标宋_GBK</vt:lpstr>
      <vt:lpstr>方正大标宋_GBK</vt:lpstr>
      <vt:lpstr>微软雅黑</vt:lpstr>
      <vt:lpstr>方正黑体_GBK</vt:lpstr>
      <vt:lpstr>方正大标宋简体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2026-03-11T02:36:27Z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