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493" r:id="rId4"/>
    <p:sldId id="512" r:id="rId5"/>
    <p:sldId id="513" r:id="rId6"/>
    <p:sldId id="514" r:id="rId7"/>
    <p:sldId id="515" r:id="rId8"/>
    <p:sldId id="511" r:id="rId9"/>
    <p:sldId id="427" r:id="rId10"/>
  </p:sldIdLst>
  <p:sldSz cx="12192000" cy="6858000"/>
  <p:notesSz cx="6858000" cy="9144000"/>
  <p:embeddedFontLst>
    <p:embeddedFont>
      <p:font typeface="方正大标宋简体" charset="-122"/>
      <p:regular r:id="rId11"/>
    </p:embeddedFont>
    <p:embeddedFont>
      <p:font typeface="方正大标宋_GBK" pitchFamily="65" charset="-122"/>
      <p:regular r:id="rId12"/>
    </p:embeddedFont>
    <p:embeddedFont>
      <p:font typeface="方正仿宋_GBK" pitchFamily="65" charset="-122"/>
      <p:regular r:id="rId13"/>
    </p:embeddedFont>
    <p:embeddedFont>
      <p:font typeface="Calibri" pitchFamily="34" charset="0"/>
      <p:regular r:id="rId14"/>
      <p:bold r:id="rId15"/>
      <p:italic r:id="rId16"/>
      <p:boldItalic r:id="rId17"/>
    </p:embeddedFont>
    <p:embeddedFont>
      <p:font typeface="方正黑体_GBK" pitchFamily="65" charset="-122"/>
      <p:regular r:id="rId18"/>
    </p:embeddedFont>
    <p:embeddedFont>
      <p:font typeface="微软雅黑" pitchFamily="34" charset="-122"/>
      <p:regular r:id="rId19"/>
      <p:bold r:id="rId20"/>
    </p:embeddedFont>
    <p:embeddedFont>
      <p:font typeface="方正隶变_GBK" pitchFamily="65" charset="-122"/>
      <p:regular r:id="rId21"/>
    </p:embeddedFont>
    <p:embeddedFont>
      <p:font typeface="方正小标宋_GBK" pitchFamily="65" charset="-122"/>
      <p:regular r:id="rId22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xmlns="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>
        <p:scale>
          <a:sx n="100" d="100"/>
          <a:sy n="100" d="100"/>
        </p:scale>
        <p:origin x="-1062" y="-420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3.fntdata"/><Relationship Id="rId18" Type="http://schemas.openxmlformats.org/officeDocument/2006/relationships/font" Target="fonts/font8.fntdata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font" Target="fonts/font11.fntdata"/><Relationship Id="rId7" Type="http://schemas.openxmlformats.org/officeDocument/2006/relationships/slide" Target="slides/slide6.xml"/><Relationship Id="rId12" Type="http://schemas.openxmlformats.org/officeDocument/2006/relationships/font" Target="fonts/font2.fntdata"/><Relationship Id="rId17" Type="http://schemas.openxmlformats.org/officeDocument/2006/relationships/font" Target="fonts/font7.fntdata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font" Target="fonts/font6.fntdata"/><Relationship Id="rId20" Type="http://schemas.openxmlformats.org/officeDocument/2006/relationships/font" Target="fonts/font10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1.fntdata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font" Target="fonts/font5.fntdata"/><Relationship Id="rId23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font" Target="fonts/font9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4.fntdata"/><Relationship Id="rId22" Type="http://schemas.openxmlformats.org/officeDocument/2006/relationships/font" Target="fonts/font12.fntdata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2026-3-2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2026-3-2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image" Target="../media/image5.T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image" Target="../media/image6.T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5" Type="http://schemas.openxmlformats.org/officeDocument/2006/relationships/image" Target="../media/image8.TIF"/><Relationship Id="rId4" Type="http://schemas.openxmlformats.org/officeDocument/2006/relationships/image" Target="../media/image7.T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Relationship Id="rId5" Type="http://schemas.openxmlformats.org/officeDocument/2006/relationships/image" Target="../media/image10.TIF"/><Relationship Id="rId4" Type="http://schemas.openxmlformats.org/officeDocument/2006/relationships/image" Target="../media/image9.T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Relationship Id="rId5" Type="http://schemas.openxmlformats.org/officeDocument/2006/relationships/image" Target="../media/image12.tif"/><Relationship Id="rId4" Type="http://schemas.openxmlformats.org/officeDocument/2006/relationships/image" Target="../media/image11.t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3.xml"/><Relationship Id="rId1" Type="http://schemas.openxmlformats.org/officeDocument/2006/relationships/tags" Target="../tags/tag7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zh-CN" altLang="en-US" sz="6000" dirty="0">
                <a:latin typeface="方正大标宋_GBK" pitchFamily="65" charset="-122"/>
                <a:ea typeface="方正大标宋_GBK" pitchFamily="65" charset="-122"/>
              </a:rPr>
              <a:t>长方体的</a:t>
            </a:r>
            <a:r>
              <a:rPr lang="zh-CN" altLang="en-US" sz="6000" dirty="0" smtClean="0">
                <a:latin typeface="方正大标宋_GBK" pitchFamily="65" charset="-122"/>
                <a:ea typeface="方正大标宋_GBK" pitchFamily="65" charset="-122"/>
              </a:rPr>
              <a:t>认识</a:t>
            </a:r>
            <a:r>
              <a:rPr lang="en-US" altLang="zh-CN" sz="6000" dirty="0" smtClean="0">
                <a:latin typeface="方正大标宋_GBK" pitchFamily="65" charset="-122"/>
                <a:ea typeface="方正大标宋_GBK" pitchFamily="65" charset="-122"/>
              </a:rPr>
              <a:t>(</a:t>
            </a:r>
            <a:r>
              <a:rPr lang="zh-CN" altLang="en-US" sz="6000" dirty="0">
                <a:latin typeface="方正大标宋_GBK" pitchFamily="65" charset="-122"/>
                <a:ea typeface="方正大标宋_GBK" pitchFamily="65" charset="-122"/>
              </a:rPr>
              <a:t>１</a:t>
            </a:r>
            <a:r>
              <a:rPr lang="en-US" altLang="zh-CN" sz="6000" dirty="0">
                <a:latin typeface="方正大标宋_GBK" pitchFamily="65" charset="-122"/>
                <a:ea typeface="方正大标宋_GBK" pitchFamily="65" charset="-122"/>
              </a:rPr>
              <a:t>)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五年级数学下册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43CC45C3-4375-F3F3-AEEA-CE37CD1CE838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9" name="image1.jpeg">
            <a:extLst>
              <a:ext uri="{FF2B5EF4-FFF2-40B4-BE49-F238E27FC236}">
                <a16:creationId xmlns:a16="http://schemas.microsoft.com/office/drawing/2014/main" xmlns="" id="{E25C6B38-CEF0-4FDB-AB06-31D8DF0B9457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567155" y="862249"/>
            <a:ext cx="3928625" cy="63340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67155" y="1657350"/>
            <a:ext cx="10944760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填一填。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(1)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长方体有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个面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一般情况下每个面都是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形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也可能有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个相对的面是正方形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;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相对面的面积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);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有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条棱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相对的棱长度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有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个顶点。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380063" y="2627511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6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9911050" y="2627510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长方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494998" y="3370461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2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253421" y="4189611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相等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166388" y="4175125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12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9511000" y="4189611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相等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713188" y="4967684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8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10" grpId="0"/>
      <p:bldP spid="11" grpId="0"/>
      <p:bldP spid="12" grpId="0"/>
      <p:bldP spid="13" grpId="0"/>
      <p:bldP spid="1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6" name="image32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7881592" y="1017905"/>
            <a:ext cx="3725573" cy="171577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9599" y="841079"/>
            <a:ext cx="7620001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(2)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右图是一个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体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长是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)cm,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宽是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)cm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 smtClean="0">
                <a:latin typeface="Times New Roman"/>
                <a:ea typeface="宋体"/>
                <a:cs typeface="Times New Roman"/>
              </a:rPr>
              <a:t>高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是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cm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。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面和前面形状、大小完全相同</a:t>
            </a:r>
            <a:r>
              <a:rPr lang="zh-CN" altLang="zh-CN" sz="3400" dirty="0" smtClean="0">
                <a:latin typeface="Times New Roman"/>
                <a:ea typeface="宋体"/>
                <a:cs typeface="Times New Roman"/>
              </a:rPr>
              <a:t>。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面和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面的长是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7 cm,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宽是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 cm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976975" y="1008380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长方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406959" y="1807726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7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631001" y="1837690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2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294088" y="2608461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3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695208" y="2579885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后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137832" y="3360936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上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566708" y="3351410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下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69361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6" name="image33.jpeg"/>
          <p:cNvPicPr/>
          <p:nvPr/>
        </p:nvPicPr>
        <p:blipFill rotWithShape="1">
          <a:blip r:embed="rId4"/>
          <a:srcRect l="23500"/>
          <a:stretch/>
        </p:blipFill>
        <p:spPr>
          <a:xfrm>
            <a:off x="8839201" y="1271932"/>
            <a:ext cx="2542222" cy="206181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81025" y="861094"/>
            <a:ext cx="7886699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dirty="0">
                <a:latin typeface="Times New Roman"/>
                <a:ea typeface="宋体"/>
              </a:rPr>
              <a:t>(3)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右图是一个</a:t>
            </a:r>
            <a:r>
              <a:rPr lang="en-US" altLang="zh-CN" sz="3600" dirty="0" smtClean="0">
                <a:latin typeface="Times New Roman"/>
                <a:ea typeface="宋体"/>
              </a:rPr>
              <a:t>(        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600" dirty="0">
                <a:latin typeface="Times New Roman"/>
                <a:ea typeface="宋体"/>
              </a:rPr>
              <a:t>)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体</a:t>
            </a:r>
            <a:r>
              <a:rPr lang="en-US" altLang="zh-CN" sz="3600" dirty="0">
                <a:latin typeface="Times New Roman"/>
                <a:ea typeface="宋体"/>
              </a:rPr>
              <a:t>,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棱长是</a:t>
            </a:r>
            <a:r>
              <a:rPr lang="en-US" altLang="zh-CN" sz="3600" dirty="0">
                <a:latin typeface="Times New Roman"/>
                <a:ea typeface="宋体"/>
              </a:rPr>
              <a:t>(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     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dirty="0">
                <a:latin typeface="Times New Roman"/>
                <a:ea typeface="宋体"/>
              </a:rPr>
              <a:t>)</a:t>
            </a:r>
            <a:r>
              <a:rPr lang="en-US" altLang="zh-CN" sz="3600" dirty="0" err="1">
                <a:latin typeface="Times New Roman"/>
                <a:ea typeface="宋体"/>
              </a:rPr>
              <a:t>dm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。每个面都是边长为</a:t>
            </a:r>
            <a:r>
              <a:rPr lang="en-US" altLang="zh-CN" sz="3600" dirty="0">
                <a:latin typeface="Times New Roman"/>
                <a:ea typeface="宋体"/>
              </a:rPr>
              <a:t>(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     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dirty="0">
                <a:latin typeface="Times New Roman"/>
                <a:ea typeface="宋体"/>
              </a:rPr>
              <a:t>)</a:t>
            </a:r>
            <a:r>
              <a:rPr lang="en-US" altLang="zh-CN" sz="3600" dirty="0" err="1">
                <a:latin typeface="Times New Roman"/>
                <a:ea typeface="宋体"/>
              </a:rPr>
              <a:t>dm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的正方形</a:t>
            </a:r>
            <a:r>
              <a:rPr lang="en-US" altLang="zh-CN" sz="3600" dirty="0">
                <a:latin typeface="Times New Roman"/>
                <a:ea typeface="宋体"/>
              </a:rPr>
              <a:t>,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搭建这样的正方体框架需要</a:t>
            </a:r>
            <a:r>
              <a:rPr lang="en-US" altLang="zh-CN" sz="3600" dirty="0">
                <a:latin typeface="Times New Roman"/>
                <a:ea typeface="宋体"/>
              </a:rPr>
              <a:t>(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       </a:t>
            </a:r>
            <a:r>
              <a:rPr lang="en-US" altLang="zh-CN" sz="3600" dirty="0" smtClean="0">
                <a:latin typeface="Times New Roman"/>
                <a:ea typeface="宋体"/>
              </a:rPr>
              <a:t>)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根</a:t>
            </a:r>
            <a:r>
              <a:rPr lang="en-US" altLang="zh-CN" sz="3600" dirty="0">
                <a:latin typeface="Times New Roman"/>
                <a:ea typeface="宋体"/>
              </a:rPr>
              <a:t>5 </a:t>
            </a:r>
            <a:r>
              <a:rPr lang="en-US" altLang="zh-CN" sz="3600" dirty="0" err="1">
                <a:latin typeface="Times New Roman"/>
                <a:ea typeface="宋体"/>
              </a:rPr>
              <a:t>dm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的小棒。</a:t>
            </a:r>
            <a:endParaRPr lang="zh-CN" altLang="en-US" sz="3600" dirty="0"/>
          </a:p>
        </p:txBody>
      </p:sp>
      <p:sp>
        <p:nvSpPr>
          <p:cNvPr id="8" name="矩形 7"/>
          <p:cNvSpPr/>
          <p:nvPr/>
        </p:nvSpPr>
        <p:spPr>
          <a:xfrm>
            <a:off x="4008476" y="1078597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正方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366273" y="1821547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宋体"/>
              </a:rPr>
              <a:t>5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398746" y="2687419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宋体"/>
              </a:rPr>
              <a:t>5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610659" y="3528580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宋体"/>
              </a:rPr>
              <a:t>12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799444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95325" y="1070644"/>
            <a:ext cx="1081659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(4)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正方体可以看成是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    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)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、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    )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、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    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)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都相等的长方体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所以正方体是特殊的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           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)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。</a:t>
            </a:r>
            <a:endParaRPr lang="zh-CN" altLang="zh-CN" sz="36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534709" y="1301476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长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7649259" y="1301476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宽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9820959" y="1230997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高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251299" y="2069197"/>
            <a:ext cx="15696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长方体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398682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38175" y="861094"/>
            <a:ext cx="10873740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下面的长方体都是由棱长为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 cm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的小正方体搭成的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它们的长、宽、高各是多少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?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8" name="image34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1364932" y="2713354"/>
            <a:ext cx="3197232" cy="1458595"/>
          </a:xfrm>
          <a:prstGeom prst="rect">
            <a:avLst/>
          </a:prstGeom>
        </p:spPr>
      </p:pic>
      <p:pic>
        <p:nvPicPr>
          <p:cNvPr id="9" name="image35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7522527" y="2137247"/>
            <a:ext cx="1630998" cy="2110902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638175" y="2484987"/>
            <a:ext cx="4305300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dirty="0">
                <a:latin typeface="Times New Roman"/>
                <a:ea typeface="宋体"/>
              </a:rPr>
              <a:t>(1</a:t>
            </a:r>
            <a:r>
              <a:rPr lang="en-US" altLang="zh-CN" sz="3400" dirty="0" smtClean="0">
                <a:latin typeface="Times New Roman"/>
                <a:ea typeface="宋体"/>
              </a:rPr>
              <a:t>)</a:t>
            </a:r>
          </a:p>
          <a:p>
            <a:pPr>
              <a:lnSpc>
                <a:spcPct val="150000"/>
              </a:lnSpc>
            </a:pP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zh-CN" altLang="zh-CN" sz="3400" dirty="0" smtClean="0">
                <a:latin typeface="Times New Roman"/>
                <a:ea typeface="宋体"/>
                <a:cs typeface="Times New Roman"/>
              </a:rPr>
              <a:t>长</a:t>
            </a:r>
            <a:r>
              <a:rPr lang="en-US" altLang="zh-CN" sz="3400" dirty="0">
                <a:latin typeface="Times New Roman"/>
                <a:ea typeface="宋体"/>
              </a:rPr>
              <a:t>=(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</a:rPr>
              <a:t>)</a:t>
            </a:r>
            <a:r>
              <a:rPr lang="en-US" altLang="zh-CN" sz="3400" dirty="0" smtClean="0">
                <a:latin typeface="Times New Roman"/>
                <a:ea typeface="宋体"/>
              </a:rPr>
              <a:t>cm</a:t>
            </a:r>
          </a:p>
          <a:p>
            <a:pPr>
              <a:lnSpc>
                <a:spcPct val="150000"/>
              </a:lnSpc>
            </a:pPr>
            <a:r>
              <a:rPr lang="zh-CN" altLang="zh-CN" sz="3400" dirty="0" smtClean="0">
                <a:latin typeface="Times New Roman"/>
                <a:ea typeface="宋体"/>
                <a:cs typeface="Times New Roman"/>
              </a:rPr>
              <a:t>宽</a:t>
            </a:r>
            <a:r>
              <a:rPr lang="en-US" altLang="zh-CN" sz="3400" dirty="0">
                <a:latin typeface="Times New Roman"/>
                <a:ea typeface="宋体"/>
              </a:rPr>
              <a:t>=(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</a:t>
            </a:r>
            <a:r>
              <a:rPr lang="en-US" altLang="zh-CN" sz="3400" dirty="0" smtClean="0">
                <a:latin typeface="Times New Roman"/>
                <a:ea typeface="宋体"/>
              </a:rPr>
              <a:t>)cm</a:t>
            </a:r>
          </a:p>
          <a:p>
            <a:pPr>
              <a:lnSpc>
                <a:spcPct val="150000"/>
              </a:lnSpc>
            </a:pPr>
            <a:r>
              <a:rPr lang="zh-CN" altLang="zh-CN" sz="3400" dirty="0" smtClean="0">
                <a:latin typeface="Times New Roman"/>
                <a:ea typeface="宋体"/>
                <a:cs typeface="Times New Roman"/>
              </a:rPr>
              <a:t>高</a:t>
            </a:r>
            <a:r>
              <a:rPr lang="en-US" altLang="zh-CN" sz="3400" dirty="0">
                <a:latin typeface="Times New Roman"/>
                <a:ea typeface="宋体"/>
              </a:rPr>
              <a:t>=(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</a:rPr>
              <a:t>)cm</a:t>
            </a:r>
            <a:endParaRPr lang="zh-CN" altLang="en-US" sz="3400" dirty="0"/>
          </a:p>
        </p:txBody>
      </p:sp>
      <p:sp>
        <p:nvSpPr>
          <p:cNvPr id="10" name="矩形 9"/>
          <p:cNvSpPr/>
          <p:nvPr/>
        </p:nvSpPr>
        <p:spPr>
          <a:xfrm>
            <a:off x="2116351" y="4171949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宋体"/>
              </a:rPr>
              <a:t>6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135401" y="4955272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宋体"/>
              </a:rPr>
              <a:t>2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137202" y="5726797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宋体"/>
              </a:rPr>
              <a:t>2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664738" y="2089235"/>
            <a:ext cx="4508087" cy="44873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(2)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endParaRPr lang="en-US" altLang="zh-CN" sz="3400" dirty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zh-CN" altLang="zh-CN" sz="3400" dirty="0" smtClean="0">
                <a:latin typeface="Times New Roman"/>
                <a:ea typeface="宋体"/>
                <a:cs typeface="Times New Roman"/>
              </a:rPr>
              <a:t>长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=(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cm</a:t>
            </a: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zh-CN" altLang="zh-CN" sz="3400" dirty="0" smtClean="0">
                <a:latin typeface="Times New Roman"/>
                <a:ea typeface="宋体"/>
                <a:cs typeface="Times New Roman"/>
              </a:rPr>
              <a:t>宽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=(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)cm</a:t>
            </a: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zh-CN" altLang="zh-CN" sz="3400" dirty="0" smtClean="0">
                <a:latin typeface="Times New Roman"/>
                <a:ea typeface="宋体"/>
                <a:cs typeface="Times New Roman"/>
              </a:rPr>
              <a:t>高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=(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)cm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8066363" y="4436079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3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8066363" y="5161161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2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8055526" y="5866868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4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814461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4" grpId="0"/>
      <p:bldP spid="15" grpId="0"/>
      <p:bldP spid="1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09600" y="861095"/>
            <a:ext cx="10639425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3.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分别求出下面长方体和正方体的棱长总和。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8" name="image36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1734146" y="1988184"/>
            <a:ext cx="3330048" cy="216471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877915" y="2129909"/>
            <a:ext cx="69442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latin typeface="Times New Roman"/>
                <a:ea typeface="宋体"/>
              </a:rPr>
              <a:t>(1)</a:t>
            </a:r>
            <a:endParaRPr lang="zh-CN" altLang="en-US" sz="3400" dirty="0"/>
          </a:p>
        </p:txBody>
      </p:sp>
      <p:sp>
        <p:nvSpPr>
          <p:cNvPr id="9" name="矩形 8"/>
          <p:cNvSpPr/>
          <p:nvPr/>
        </p:nvSpPr>
        <p:spPr>
          <a:xfrm>
            <a:off x="1572336" y="4181474"/>
            <a:ext cx="3990264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</a:rPr>
              <a:t>  (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5+2.5+4.5)×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</a:rPr>
              <a:t>4</a:t>
            </a:r>
          </a:p>
          <a:p>
            <a:pPr>
              <a:lnSpc>
                <a:spcPct val="150000"/>
              </a:lnSpc>
            </a:pP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</a:rPr>
              <a:t>=12×4</a:t>
            </a:r>
          </a:p>
          <a:p>
            <a:pPr>
              <a:lnSpc>
                <a:spcPct val="150000"/>
              </a:lnSpc>
            </a:pP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</a:rPr>
              <a:t>=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48(cm)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808786" y="2095500"/>
            <a:ext cx="1535113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400" dirty="0">
                <a:latin typeface="Times New Roman"/>
                <a:ea typeface="宋体"/>
              </a:rPr>
              <a:t>(2)</a:t>
            </a:r>
            <a:endParaRPr lang="zh-CN" altLang="en-US" sz="3400" dirty="0"/>
          </a:p>
        </p:txBody>
      </p:sp>
      <p:pic>
        <p:nvPicPr>
          <p:cNvPr id="11" name="image37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7766842" y="1864359"/>
            <a:ext cx="2053433" cy="2053433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7654000" y="4333874"/>
            <a:ext cx="278153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</a:rPr>
              <a:t>6×12=72(cm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)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528601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BCCE7FB0-9A2C-4BFE-A702-96DF21329C65}"/>
              </a:ext>
            </a:extLst>
          </p:cNvPr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9" name="矩形: 圆角 8">
            <a:extLst>
              <a:ext uri="{FF2B5EF4-FFF2-40B4-BE49-F238E27FC236}">
                <a16:creationId xmlns:a16="http://schemas.microsoft.com/office/drawing/2014/main" xmlns="" id="{3E7CF916-F700-4FB5-9920-B82A844CF864}"/>
              </a:ext>
            </a:extLst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/>
              <a:t>同步练习</a:t>
            </a:r>
          </a:p>
        </p:txBody>
      </p:sp>
      <p:pic>
        <p:nvPicPr>
          <p:cNvPr id="7" name="image7.jpeg">
            <a:extLst>
              <a:ext uri="{FF2B5EF4-FFF2-40B4-BE49-F238E27FC236}">
                <a16:creationId xmlns:a16="http://schemas.microsoft.com/office/drawing/2014/main" xmlns="" id="{F6BBBF94-BF18-4022-BEEA-1B2BA919E3B6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505460" y="896413"/>
            <a:ext cx="3072751" cy="56508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47699" y="1476375"/>
            <a:ext cx="10864215" cy="25534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为了迎接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“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六一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”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儿童节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工人叔叔要在少年宫外面的每条棱上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除去接触地面的四条棱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装上彩色灯带。已知少年宫长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100 m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、宽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52 m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、高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15 m,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那么至少需要多少米长的彩色灯带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?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10" name="image39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7789040" y="3748405"/>
            <a:ext cx="3380928" cy="144272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162050" y="3934580"/>
            <a:ext cx="8353425" cy="27515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6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  100×2+52×2+15×4</a:t>
            </a: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6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=200+104+60</a:t>
            </a: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6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=364(m</a:t>
            </a:r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)</a:t>
            </a:r>
            <a:endParaRPr lang="zh-CN" altLang="zh-CN" sz="3600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zh-CN" altLang="zh-CN" sz="36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答</a:t>
            </a:r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:</a:t>
            </a:r>
            <a:r>
              <a:rPr lang="zh-CN" altLang="zh-CN" sz="36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至少需要</a:t>
            </a:r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364</a:t>
            </a:r>
            <a:r>
              <a:rPr lang="zh-CN" altLang="zh-CN" sz="36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米长的彩色灯带。</a:t>
            </a:r>
            <a:endParaRPr lang="zh-CN" altLang="zh-CN" sz="3600" b="1" dirty="0">
              <a:solidFill>
                <a:srgbClr val="E72582"/>
              </a:solidFill>
              <a:effectLst/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359082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五年级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162</TotalTime>
  <Words>219</Words>
  <Application>Microsoft Office PowerPoint</Application>
  <PresentationFormat>自定义</PresentationFormat>
  <Paragraphs>80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23" baseType="lpstr">
      <vt:lpstr>Arial</vt:lpstr>
      <vt:lpstr>宋体</vt:lpstr>
      <vt:lpstr>方正大标宋简体</vt:lpstr>
      <vt:lpstr>方正大标宋_GBK</vt:lpstr>
      <vt:lpstr>方正仿宋_GBK</vt:lpstr>
      <vt:lpstr>Times New Roman</vt:lpstr>
      <vt:lpstr>Calibri</vt:lpstr>
      <vt:lpstr>方正黑体_GBK</vt:lpstr>
      <vt:lpstr>微软雅黑</vt:lpstr>
      <vt:lpstr>汉仪雅酷黑 95W</vt:lpstr>
      <vt:lpstr>方正隶变_GBK</vt:lpstr>
      <vt:lpstr>Wingdings</vt:lpstr>
      <vt:lpstr>方正小标宋_GBK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231</cp:revision>
  <dcterms:created xsi:type="dcterms:W3CDTF">2019-06-19T02:08:00Z</dcterms:created>
  <dcterms:modified xsi:type="dcterms:W3CDTF">2026-03-02T03:15:00Z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