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2" r:id="rId4"/>
    <p:sldId id="493" r:id="rId5"/>
    <p:sldId id="512" r:id="rId6"/>
    <p:sldId id="513" r:id="rId7"/>
    <p:sldId id="523" r:id="rId8"/>
    <p:sldId id="514" r:id="rId9"/>
    <p:sldId id="511" r:id="rId10"/>
    <p:sldId id="427" r:id="rId11"/>
  </p:sldIdLst>
  <p:sldSz cx="12192000" cy="6858000"/>
  <p:notesSz cx="6858000" cy="9144000"/>
  <p:embeddedFontLst>
    <p:embeddedFont>
      <p:font typeface="MS Gothic" pitchFamily="49" charset="-128"/>
      <p:regular r:id="rId12"/>
    </p:embeddedFont>
    <p:embeddedFont>
      <p:font typeface="方正隶变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_GBK" pitchFamily="65" charset="-122"/>
      <p:regular r:id="rId22"/>
    </p:embeddedFont>
    <p:embeddedFont>
      <p:font typeface="方正仿宋_GBK" pitchFamily="65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黑体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展开与折叠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699" y="1485900"/>
            <a:ext cx="1075372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下面哪些图形沿虚线折叠后能围成正方体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能围成正方体的在括号里打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不能围成正方体的在括号里打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0.jpeg"/>
          <p:cNvPicPr/>
          <p:nvPr/>
        </p:nvPicPr>
        <p:blipFill rotWithShape="1">
          <a:blip r:embed="rId5"/>
          <a:srcRect r="54353"/>
          <a:stretch/>
        </p:blipFill>
        <p:spPr>
          <a:xfrm>
            <a:off x="985440" y="3244532"/>
            <a:ext cx="7286626" cy="2394268"/>
          </a:xfrm>
          <a:prstGeom prst="rect">
            <a:avLst/>
          </a:prstGeom>
        </p:spPr>
      </p:pic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077635" y="50050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395180" y="5081382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4210050" y="5117471"/>
            <a:ext cx="10361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" name="image50.jpeg"/>
          <p:cNvPicPr/>
          <p:nvPr/>
        </p:nvPicPr>
        <p:blipFill rotWithShape="1">
          <a:blip r:embed="rId4"/>
          <a:srcRect l="50659"/>
          <a:stretch/>
        </p:blipFill>
        <p:spPr>
          <a:xfrm>
            <a:off x="680640" y="1110932"/>
            <a:ext cx="7876441" cy="2394268"/>
          </a:xfrm>
          <a:prstGeom prst="rect">
            <a:avLst/>
          </a:prstGeom>
        </p:spPr>
      </p:pic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98126" y="28809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563271" y="2966832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4197166" y="2936246"/>
            <a:ext cx="10361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4"/>
            <a:ext cx="10807065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下面哪些图形沿虚线折叠后能围成长方体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能围成长方体的在括号里打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不能围成长方体的在括号里打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1.jpeg"/>
          <p:cNvPicPr/>
          <p:nvPr/>
        </p:nvPicPr>
        <p:blipFill rotWithShape="1">
          <a:blip r:embed="rId4"/>
          <a:srcRect r="53043"/>
          <a:stretch/>
        </p:blipFill>
        <p:spPr>
          <a:xfrm>
            <a:off x="1190624" y="2531427"/>
            <a:ext cx="6991352" cy="1795145"/>
          </a:xfrm>
          <a:prstGeom prst="rect">
            <a:avLst/>
          </a:prstGeom>
        </p:spPr>
      </p:pic>
      <p:pic>
        <p:nvPicPr>
          <p:cNvPr id="9" name="image51.jpeg"/>
          <p:cNvPicPr/>
          <p:nvPr/>
        </p:nvPicPr>
        <p:blipFill rotWithShape="1">
          <a:blip r:embed="rId4"/>
          <a:srcRect l="48296"/>
          <a:stretch/>
        </p:blipFill>
        <p:spPr>
          <a:xfrm>
            <a:off x="956865" y="4476749"/>
            <a:ext cx="7697994" cy="1795145"/>
          </a:xfrm>
          <a:prstGeom prst="rect">
            <a:avLst/>
          </a:prstGeom>
        </p:spPr>
      </p:pic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67460" y="36237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070281" y="3785820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3158734" y="5729082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468160" y="557766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933450"/>
            <a:ext cx="73247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右面是正方体的展开图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号面相对的面是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号面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,6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号面相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对的面是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号面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号面相对的面是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号面。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18838" y="1286827"/>
            <a:ext cx="3054977" cy="20659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60863" y="18655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3613" y="26370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28113" y="26370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763717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下图是一个长方体的展开图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66690" y="1841182"/>
            <a:ext cx="4464448" cy="20603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4850" y="3905849"/>
            <a:ext cx="10734675" cy="1562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这个长方体的长是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高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4433" y="4119834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87860" y="4119833"/>
            <a:ext cx="10454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0708" y="485296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66690" y="974407"/>
            <a:ext cx="4464448" cy="20603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4850" y="3096224"/>
            <a:ext cx="107346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它底面的面积是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平方厘米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它右面的面积是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平方厘米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它前面的面积是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平方厘米。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3633" y="33116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0321" y="40467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2831" y="406280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520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有一个无盖的正方体纸盒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底面标有字母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它展开后的平面图形是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)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多选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85154" y="1851055"/>
            <a:ext cx="2183544" cy="1648863"/>
          </a:xfrm>
          <a:prstGeom prst="rect">
            <a:avLst/>
          </a:prstGeom>
        </p:spPr>
      </p:pic>
      <p:pic>
        <p:nvPicPr>
          <p:cNvPr id="9" name="image5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25108" y="3865880"/>
            <a:ext cx="11286806" cy="16333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24354" y="185105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①③④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2475" y="1457326"/>
            <a:ext cx="10839450" cy="1569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一个正方体纸盒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每相对两个面的数字和是</a:t>
            </a:r>
            <a:r>
              <a:rPr lang="en-US" altLang="zh-CN" sz="3400" dirty="0">
                <a:latin typeface="Times New Roman"/>
                <a:ea typeface="宋体"/>
              </a:rPr>
              <a:t>12,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下面是这个纸盒的展开图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请在各个面上填上适当的数字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en-US" sz="3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229129"/>
              </p:ext>
            </p:extLst>
          </p:nvPr>
        </p:nvGraphicFramePr>
        <p:xfrm>
          <a:off x="871140" y="3429000"/>
          <a:ext cx="3272236" cy="2476500"/>
        </p:xfrm>
        <a:graphic>
          <a:graphicData uri="http://schemas.openxmlformats.org/drawingml/2006/table">
            <a:tbl>
              <a:tblPr firstRow="1" firstCol="1" bandRow="1"/>
              <a:tblGrid>
                <a:gridCol w="818059"/>
                <a:gridCol w="818059"/>
                <a:gridCol w="818059"/>
                <a:gridCol w="818059"/>
              </a:tblGrid>
              <a:tr h="8255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7305" marR="2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2837"/>
              </p:ext>
            </p:extLst>
          </p:nvPr>
        </p:nvGraphicFramePr>
        <p:xfrm>
          <a:off x="6502399" y="4005576"/>
          <a:ext cx="4375150" cy="1899924"/>
        </p:xfrm>
        <a:graphic>
          <a:graphicData uri="http://schemas.openxmlformats.org/drawingml/2006/table">
            <a:tbl>
              <a:tblPr firstRow="1" firstCol="1" bandRow="1"/>
              <a:tblGrid>
                <a:gridCol w="875030"/>
                <a:gridCol w="875030"/>
                <a:gridCol w="875030"/>
                <a:gridCol w="875030"/>
                <a:gridCol w="875030"/>
              </a:tblGrid>
              <a:tr h="949962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99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7305" marR="2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703788" y="4287406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0111" y="4287405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6999" y="5030356"/>
            <a:ext cx="60452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56888" y="4067899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90338" y="4069054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23338" y="5001781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324</Words>
  <Application>Microsoft Office PowerPoint</Application>
  <PresentationFormat>自定义</PresentationFormat>
  <Paragraphs>73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MS Gothic</vt:lpstr>
      <vt:lpstr>方正隶变_GBK</vt:lpstr>
      <vt:lpstr>微软雅黑</vt:lpstr>
      <vt:lpstr>方正小标宋_GBK</vt:lpstr>
      <vt:lpstr>方正大标宋简体</vt:lpstr>
      <vt:lpstr>Calibri</vt:lpstr>
      <vt:lpstr>方正大标宋_GBK</vt:lpstr>
      <vt:lpstr>方正仿宋_GBK</vt:lpstr>
      <vt:lpstr>汉仪雅酷黑 95W</vt:lpstr>
      <vt:lpstr>NEU-BZ</vt:lpstr>
      <vt:lpstr>Wingdings</vt:lpstr>
      <vt:lpstr>楷体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2026-03-04T00:30:34Z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