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Cambria Math" pitchFamily="18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隶变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乘法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890" y="1584410"/>
            <a:ext cx="2255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140561" y="3192752"/>
                <a:ext cx="2666114" cy="12060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</a:t>
                </a:r>
                <a:r>
                  <a:rPr lang="en-US" altLang="zh-CN" sz="3600" dirty="0" smtClean="0"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0561" y="3192752"/>
                <a:ext cx="2666114" cy="1206099"/>
              </a:xfrm>
              <a:prstGeom prst="rect">
                <a:avLst/>
              </a:prstGeom>
              <a:blipFill rotWithShape="1">
                <a:blip r:embed="rId5"/>
                <a:stretch>
                  <a:fillRect r="-2059" b="-1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表格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2265009"/>
                  </p:ext>
                </p:extLst>
              </p:nvPr>
            </p:nvGraphicFramePr>
            <p:xfrm>
              <a:off x="2107647" y="2354904"/>
              <a:ext cx="968928" cy="41152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68928"/>
                  </a:tblGrid>
                  <a:tr h="8968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065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 smtClean="0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736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968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968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0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30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0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表格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2265009"/>
                  </p:ext>
                </p:extLst>
              </p:nvPr>
            </p:nvGraphicFramePr>
            <p:xfrm>
              <a:off x="2107647" y="2354904"/>
              <a:ext cx="968928" cy="41152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68928"/>
                  </a:tblGrid>
                  <a:tr h="8968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629" b="-359864"/>
                          </a:stretch>
                        </a:blipFill>
                      </a:tcPr>
                    </a:tc>
                  </a:tr>
                  <a:tr h="9065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629" t="-98658" b="-255034"/>
                          </a:stretch>
                        </a:blipFill>
                      </a:tcPr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3400" dirty="0">
                              <a:effectLst/>
                              <a:latin typeface="Times New Roman"/>
                              <a:ea typeface="宋体"/>
                              <a:cs typeface="Times New Roman"/>
                            </a:rPr>
                            <a:t>1</a:t>
                          </a:r>
                          <a:endParaRPr lang="zh-CN" sz="34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968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629" t="-259184" b="-100680"/>
                          </a:stretch>
                        </a:blipFill>
                      </a:tcPr>
                    </a:tc>
                  </a:tr>
                  <a:tr h="8968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629" t="-359184" b="-68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849407"/>
              </p:ext>
            </p:extLst>
          </p:nvPr>
        </p:nvGraphicFramePr>
        <p:xfrm>
          <a:off x="3883024" y="2324100"/>
          <a:ext cx="908051" cy="4133850"/>
        </p:xfrm>
        <a:graphic>
          <a:graphicData uri="http://schemas.openxmlformats.org/drawingml/2006/table">
            <a:tbl>
              <a:tblPr firstRow="1" firstCol="1" bandRow="1"/>
              <a:tblGrid>
                <a:gridCol w="908051"/>
              </a:tblGrid>
              <a:tr h="5776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8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7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4132538" y="2305864"/>
            <a:ext cx="4026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63100" y="4877614"/>
            <a:ext cx="4026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" name="表格 1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9565141"/>
                  </p:ext>
                </p:extLst>
              </p:nvPr>
            </p:nvGraphicFramePr>
            <p:xfrm>
              <a:off x="6778624" y="2175351"/>
              <a:ext cx="774701" cy="42921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74701"/>
                  </a:tblGrid>
                  <a:tr h="86330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5110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24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540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20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603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6330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i="1">
                                        <a:effectLst/>
                                        <a:latin typeface="Cambria Math"/>
                                        <a:ea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/>
                                        <a:ea typeface="宋体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dirty="0">
                            <a:effectLst/>
                            <a:latin typeface="Calibri"/>
                            <a:ea typeface="宋体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4" name="表格 1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9565141"/>
                  </p:ext>
                </p:extLst>
              </p:nvPr>
            </p:nvGraphicFramePr>
            <p:xfrm>
              <a:off x="6778624" y="2175351"/>
              <a:ext cx="774701" cy="42921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74701"/>
                  </a:tblGrid>
                  <a:tr h="86330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7"/>
                          <a:stretch>
                            <a:fillRect l="-787" t="-704" r="-787" b="-395775"/>
                          </a:stretch>
                        </a:blipFill>
                      </a:tcPr>
                    </a:tc>
                  </a:tr>
                  <a:tr h="8511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7"/>
                          <a:stretch>
                            <a:fillRect l="-787" t="-102878" r="-787" b="-304317"/>
                          </a:stretch>
                        </a:blipFill>
                      </a:tcPr>
                    </a:tc>
                  </a:tr>
                  <a:tr h="85408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7"/>
                          <a:stretch>
                            <a:fillRect l="-787" t="-201429" r="-787" b="-202143"/>
                          </a:stretch>
                        </a:blipFill>
                      </a:tcPr>
                    </a:tc>
                  </a:tr>
                  <a:tr h="86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7"/>
                          <a:stretch>
                            <a:fillRect l="-787" t="-299291" r="-787" b="-100709"/>
                          </a:stretch>
                        </a:blipFill>
                      </a:tcPr>
                    </a:tc>
                  </a:tr>
                  <a:tr h="86330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7"/>
                          <a:stretch>
                            <a:fillRect l="-787" t="-396479" r="-7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7583629" y="3305562"/>
                <a:ext cx="1364476" cy="11142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 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altLang="zh-CN" sz="3400" b="0" i="0" smtClean="0">
                        <a:effectLst/>
                        <a:latin typeface="Cambria Math"/>
                        <a:ea typeface="宋体"/>
                        <a:cs typeface="Times New Roman"/>
                      </a:rPr>
                      <m:t> </m:t>
                    </m:r>
                  </m:oMath>
                </a14:m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= 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3629" y="3305562"/>
                <a:ext cx="1364476" cy="1114216"/>
              </a:xfrm>
              <a:prstGeom prst="rect">
                <a:avLst/>
              </a:prstGeom>
              <a:blipFill rotWithShape="1">
                <a:blip r:embed="rId8"/>
                <a:stretch>
                  <a:fillRect l="-4018" r="-12054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453672"/>
              </p:ext>
            </p:extLst>
          </p:nvPr>
        </p:nvGraphicFramePr>
        <p:xfrm>
          <a:off x="8986205" y="2152364"/>
          <a:ext cx="824545" cy="4319539"/>
        </p:xfrm>
        <a:graphic>
          <a:graphicData uri="http://schemas.openxmlformats.org/drawingml/2006/table">
            <a:tbl>
              <a:tblPr firstRow="1" firstCol="1" bandRow="1"/>
              <a:tblGrid>
                <a:gridCol w="824545"/>
              </a:tblGrid>
              <a:tr h="9637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2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7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3967104" y="2902984"/>
                <a:ext cx="7184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104" y="2902984"/>
                <a:ext cx="718465" cy="95968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948053" y="3939935"/>
                <a:ext cx="7184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16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8053" y="3939935"/>
                <a:ext cx="718465" cy="95968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3967103" y="5474117"/>
                <a:ext cx="7184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22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103" y="5474117"/>
                <a:ext cx="718465" cy="959686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9129491" y="2144829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9491" y="2144829"/>
                <a:ext cx="505267" cy="95667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9022891" y="3102953"/>
                <a:ext cx="7184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2891" y="3102953"/>
                <a:ext cx="718465" cy="959686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9124507" y="4062639"/>
                <a:ext cx="505267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4507" y="4062639"/>
                <a:ext cx="505267" cy="958019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9109998" y="5061067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9998" y="5061067"/>
                <a:ext cx="505267" cy="956672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9174561" y="5953960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3149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先观察每组数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再在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&gt;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&lt;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4" y="1738258"/>
            <a:ext cx="6672262" cy="98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9" y="3042341"/>
            <a:ext cx="6748461" cy="885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90" y="4274105"/>
            <a:ext cx="6796088" cy="84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5453288"/>
            <a:ext cx="6748462" cy="83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293292" y="186380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6945" y="186380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8912" y="3167628"/>
            <a:ext cx="4299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5520" y="3115598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65021" y="431815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3091" y="431815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0641" y="549274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15045" y="5530845"/>
            <a:ext cx="4299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4" grpId="0"/>
      <p:bldP spid="16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66749" y="861094"/>
                <a:ext cx="10845165" cy="5315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人在月球上的体重是地球上的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人在火星上的体重是在地球上的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笑笑在地球上的体重是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40 kg,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她在月球上和火星上的体重分别是多少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kg?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(kg)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		40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=15(kg)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她在月球上的体重是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kg,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在火星上的体重是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kg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49" y="861094"/>
                <a:ext cx="10845165" cy="5315751"/>
              </a:xfrm>
              <a:prstGeom prst="rect">
                <a:avLst/>
              </a:prstGeom>
              <a:blipFill rotWithShape="1">
                <a:blip r:embed="rId4"/>
                <a:stretch>
                  <a:fillRect l="-1518" r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5000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算一算你在月球上和火星上的体重分别是多少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kg?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示例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我在地球上的体重是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36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kg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=6(kg)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36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(kg)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我在月球上的体重是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kg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我在火星上的体重是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kg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5000215"/>
              </a:xfrm>
              <a:prstGeom prst="rect">
                <a:avLst/>
              </a:prstGeom>
              <a:blipFill rotWithShape="1">
                <a:blip r:embed="rId4"/>
                <a:stretch>
                  <a:fillRect l="-1515" r="-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3556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乐乐认为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一个数与分数相乘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积一定小于这个数。你同意吗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举例说明理由。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我不同意。如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=15,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=10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当这个分数大于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或等于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时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乘积就大于或等于这个数。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3556679"/>
              </a:xfrm>
              <a:prstGeom prst="rect">
                <a:avLst/>
              </a:prstGeom>
              <a:blipFill rotWithShape="1">
                <a:blip r:embed="rId4"/>
                <a:stretch>
                  <a:fillRect l="-1515" b="-2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19125" y="1495426"/>
                <a:ext cx="10892790" cy="50640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“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五一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劳动节期间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笑笑决定把一本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240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页的注音版《西游记》读完。她第一天读了全书的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第二天读了余下的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第三天笑笑应从哪页读起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第一天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=40(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页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第二天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=50(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页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40+50+1=91(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页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第三天笑笑应从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91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页读起。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1495426"/>
                <a:ext cx="10892790" cy="5064079"/>
              </a:xfrm>
              <a:prstGeom prst="rect">
                <a:avLst/>
              </a:prstGeom>
              <a:blipFill rotWithShape="1">
                <a:blip r:embed="rId5"/>
                <a:stretch>
                  <a:fillRect l="-1568" t="-2046" r="-1288" b="-3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375</Words>
  <Application>Microsoft Office PowerPoint</Application>
  <PresentationFormat>自定义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Cambria Math</vt:lpstr>
      <vt:lpstr>Times New Roman</vt:lpstr>
      <vt:lpstr>Calibri</vt:lpstr>
      <vt:lpstr>方正小标宋_GBK</vt:lpstr>
      <vt:lpstr>方正大标宋_GBK</vt:lpstr>
      <vt:lpstr>微软雅黑</vt:lpstr>
      <vt:lpstr>方正黑体_GBK</vt:lpstr>
      <vt:lpstr>方正仿宋_GBK</vt:lpstr>
      <vt:lpstr>方正大标宋简体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2026-03-11T00:13:19Z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