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5" r:id="rId8"/>
    <p:sldId id="516" r:id="rId9"/>
    <p:sldId id="517" r:id="rId10"/>
    <p:sldId id="511" r:id="rId11"/>
    <p:sldId id="427" r:id="rId12"/>
  </p:sldIdLst>
  <p:sldSz cx="12192000" cy="6858000"/>
  <p:notesSz cx="6858000" cy="9144000"/>
  <p:embeddedFontLst>
    <p:embeddedFont>
      <p:font typeface="方正仿宋_GBK" pitchFamily="65" charset="-122"/>
      <p:regular r:id="rId13"/>
    </p:embeddedFont>
    <p:embeddedFont>
      <p:font typeface="Cambria Math" pitchFamily="18" charset="0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大标宋简体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小标宋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方正大标宋_GBK" pitchFamily="65" charset="-122"/>
      <p:regular r:id="rId24"/>
    </p:embeddedFont>
    <p:embeddedFont>
      <p:font typeface="方正黑体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32.png"/><Relationship Id="rId4" Type="http://schemas.openxmlformats.org/officeDocument/2006/relationships/image" Target="../media/image31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11" Type="http://schemas.openxmlformats.org/officeDocument/2006/relationships/image" Target="../media/image11.png"/><Relationship Id="rId5" Type="http://schemas.openxmlformats.org/officeDocument/2006/relationships/image" Target="../media/image5.TIF"/><Relationship Id="rId10" Type="http://schemas.openxmlformats.org/officeDocument/2006/relationships/image" Target="../media/image10.png"/><Relationship Id="rId4" Type="http://schemas.openxmlformats.org/officeDocument/2006/relationships/image" Target="../media/image4.t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7.TIF"/><Relationship Id="rId4" Type="http://schemas.openxmlformats.org/officeDocument/2006/relationships/image" Target="../media/image1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9.TIF"/><Relationship Id="rId4" Type="http://schemas.openxmlformats.org/officeDocument/2006/relationships/image" Target="../media/image1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30.TIF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“分数王国”与“小数王国”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05459" y="1590675"/>
                <a:ext cx="11006455" cy="50061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latin typeface="Times New Roman"/>
                    <a:ea typeface="宋体"/>
                    <a:cs typeface="Times New Roman"/>
                  </a:rPr>
                  <a:t>有两瓶同样多的饮料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淘气喝了其中一瓶的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0.35 L,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奇思喝了另一瓶的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L,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谁剩下的饮料多一些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方法一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0.35=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	  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	       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20</m:t>
                        </m:r>
                      </m:den>
                    </m:f>
                    <m:r>
                      <a:rPr lang="en-US" altLang="zh-CN" sz="3400" b="0" i="1" smtClean="0">
                        <a:solidFill>
                          <a:srgbClr val="E72582"/>
                        </a:solidFill>
                        <a:effectLst/>
                        <a:latin typeface="Cambria Math"/>
                        <a:ea typeface="宋体"/>
                        <a:cs typeface="Times New Roman"/>
                      </a:rPr>
                      <m:t>             </m:t>
                    </m:r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方法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二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0.35=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20</m:t>
                        </m:r>
                      </m:den>
                    </m:f>
                    <m:r>
                      <a:rPr lang="en-US" altLang="zh-CN" sz="3400" b="0" i="1" smtClean="0">
                        <a:solidFill>
                          <a:srgbClr val="E72582"/>
                        </a:solidFill>
                        <a:effectLst/>
                        <a:latin typeface="Cambria Math"/>
                        <a:ea typeface="宋体"/>
                        <a:cs typeface="Times New Roman"/>
                      </a:rPr>
                      <m:t>           </m:t>
                    </m:r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淘气喝得少点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所以剩下的多一些。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1590675"/>
                <a:ext cx="11006455" cy="5006179"/>
              </a:xfrm>
              <a:prstGeom prst="rect">
                <a:avLst/>
              </a:prstGeom>
              <a:blipFill rotWithShape="1">
                <a:blip r:embed="rId5"/>
                <a:stretch>
                  <a:fillRect l="-1551" b="-15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155" y="1562100"/>
            <a:ext cx="1094475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分别用小数和分数表示下面每个图中所表示部分的大小。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628774" y="2552700"/>
            <a:ext cx="1805385" cy="1756312"/>
          </a:xfrm>
          <a:prstGeom prst="rect">
            <a:avLst/>
          </a:prstGeom>
        </p:spPr>
      </p:pic>
      <p:pic>
        <p:nvPicPr>
          <p:cNvPr id="10" name="image2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782435" y="2674669"/>
            <a:ext cx="3123480" cy="175631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04465" y="4152900"/>
                <a:ext cx="10816035" cy="15384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465" y="4152900"/>
                <a:ext cx="10816035" cy="1538434"/>
              </a:xfrm>
              <a:prstGeom prst="rect">
                <a:avLst/>
              </a:prstGeom>
              <a:blipFill rotWithShape="1">
                <a:blip r:embed="rId7"/>
                <a:stretch>
                  <a:fillRect l="-15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1307326" y="478968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0.47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3405174" y="4500959"/>
                <a:ext cx="71846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47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5174" y="4500959"/>
                <a:ext cx="718466" cy="553998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3227819" y="5088533"/>
                <a:ext cx="931665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100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7819" y="5088533"/>
                <a:ext cx="931665" cy="55399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7117126" y="4546381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3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7126" y="4546381"/>
                <a:ext cx="505267" cy="553998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7003647" y="5133359"/>
                <a:ext cx="71846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10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3647" y="5133359"/>
                <a:ext cx="718466" cy="553998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8696600" y="4749979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967422"/>
            <a:ext cx="3491310" cy="143326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650292" y="2685743"/>
                <a:ext cx="3555782" cy="15384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0292" y="2685743"/>
                <a:ext cx="3555782" cy="1538434"/>
              </a:xfrm>
              <a:prstGeom prst="rect">
                <a:avLst/>
              </a:prstGeom>
              <a:blipFill rotWithShape="1">
                <a:blip r:embed="rId5"/>
                <a:stretch>
                  <a:fillRect r="-3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2202226" y="3027561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3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2226" y="3027561"/>
                <a:ext cx="505267" cy="55399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2211751" y="3624064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5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1751" y="3624064"/>
                <a:ext cx="505267" cy="55399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3892831" y="3306762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861095"/>
            <a:ext cx="7166822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□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里填上适当的分数或小数。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05665" y="1773554"/>
            <a:ext cx="8882897" cy="2388871"/>
          </a:xfrm>
          <a:prstGeom prst="rect">
            <a:avLst/>
          </a:prstGeom>
        </p:spPr>
      </p:pic>
      <p:pic>
        <p:nvPicPr>
          <p:cNvPr id="10" name="image2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05663" y="1773553"/>
            <a:ext cx="8882897" cy="23888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0" y="1069656"/>
            <a:ext cx="9583579" cy="2721293"/>
          </a:xfrm>
          <a:prstGeom prst="rect">
            <a:avLst/>
          </a:prstGeom>
        </p:spPr>
      </p:pic>
      <p:pic>
        <p:nvPicPr>
          <p:cNvPr id="8" name="image2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0" y="1036317"/>
            <a:ext cx="9774079" cy="27879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09624" y="1066800"/>
                <a:ext cx="10711815" cy="31050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把下面的分数化成小数。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　　　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624" y="1066800"/>
                <a:ext cx="10711815" cy="3105017"/>
              </a:xfrm>
              <a:prstGeom prst="rect">
                <a:avLst/>
              </a:prstGeom>
              <a:blipFill rotWithShape="1">
                <a:blip r:embed="rId4"/>
                <a:stretch>
                  <a:fillRect l="-1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1593077" y="219723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26902" y="2186317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0.25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83551" y="334188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0.28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43058" y="3153930"/>
            <a:ext cx="729687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1095376"/>
            <a:ext cx="1045408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effectLst/>
                <a:latin typeface="Times New Roman"/>
                <a:ea typeface="方正黑体_GBK"/>
                <a:cs typeface="Times New Roman"/>
              </a:rPr>
              <a:t>把下面的小数化成分数。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0.6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=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　　　　　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0.24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=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effectLst/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effectLst/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0.45=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effectLst/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1.7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=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966722" y="2308417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6722" y="2308417"/>
                <a:ext cx="505267" cy="95968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6992576" y="2375092"/>
                <a:ext cx="989373" cy="835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2576" y="2375092"/>
                <a:ext cx="989373" cy="83548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2029063" y="3312072"/>
                <a:ext cx="718466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9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9063" y="3312072"/>
                <a:ext cx="718466" cy="95968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6786549" y="3258578"/>
                <a:ext cx="718466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17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6549" y="3258578"/>
                <a:ext cx="718466" cy="95968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551" y="861095"/>
            <a:ext cx="7023654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○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里填上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&gt;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 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&lt;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或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1914525"/>
            <a:ext cx="8151813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608" y="3319462"/>
            <a:ext cx="2333625" cy="117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850" y="3348036"/>
            <a:ext cx="22669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313" y="4843462"/>
            <a:ext cx="7837487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081120" y="1966911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宋体"/>
              </a:rPr>
              <a:t>&lt;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24249" y="1995487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宋体"/>
              </a:rPr>
              <a:t>&gt;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74320" y="3477606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97267" y="3376612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宋体"/>
              </a:rPr>
              <a:t>&gt;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62052" y="4898722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宋体"/>
              </a:rPr>
              <a:t>&lt;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41695" y="4898722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052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00075" y="861094"/>
                <a:ext cx="10911840" cy="53239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6.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在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100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米赛跑中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小乐用了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分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小林用了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分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小刚用了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0.3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分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谁跑得最快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小刚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0.3=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小乐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60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小林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小林跑得最快。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075" y="861094"/>
                <a:ext cx="10911840" cy="5323958"/>
              </a:xfrm>
              <a:prstGeom prst="rect">
                <a:avLst/>
              </a:prstGeom>
              <a:blipFill rotWithShape="1">
                <a:blip r:embed="rId4"/>
                <a:stretch>
                  <a:fillRect l="-1508" r="-503" b="-1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2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71090" y="2506980"/>
            <a:ext cx="5040825" cy="17411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097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271</Words>
  <Application>Microsoft Office PowerPoint</Application>
  <PresentationFormat>自定义</PresentationFormat>
  <Paragraphs>70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方正仿宋_GBK</vt:lpstr>
      <vt:lpstr>Cambria Math</vt:lpstr>
      <vt:lpstr>Times New Roman</vt:lpstr>
      <vt:lpstr>汉仪雅酷黑 95W</vt:lpstr>
      <vt:lpstr>Calibri</vt:lpstr>
      <vt:lpstr>方正大标宋简体</vt:lpstr>
      <vt:lpstr>微软雅黑</vt:lpstr>
      <vt:lpstr>方正小标宋_GBK</vt:lpstr>
      <vt:lpstr>方正隶变_GBK</vt:lpstr>
      <vt:lpstr>Wingdings</vt:lpstr>
      <vt:lpstr>方正大标宋_GBK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2026-02-25T07:01:04Z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