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427" r:id="rId9"/>
  </p:sldIdLst>
  <p:sldSz cx="12192000" cy="6858000"/>
  <p:notesSz cx="6858000" cy="9144000"/>
  <p:embeddedFontLst>
    <p:embeddedFont>
      <p:font typeface="方正书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Cambria Math" pitchFamily="18" charset="0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小标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黑体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方正隶变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TIF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4.TIF"/><Relationship Id="rId5" Type="http://schemas.openxmlformats.org/officeDocument/2006/relationships/image" Target="../media/image23.TIF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27.png"/><Relationship Id="rId4" Type="http://schemas.openxmlformats.org/officeDocument/2006/relationships/image" Target="../media/image2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9.png"/><Relationship Id="rId4" Type="http://schemas.openxmlformats.org/officeDocument/2006/relationships/image" Target="../media/image2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乘法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1" y="1581151"/>
            <a:ext cx="6406812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涂一涂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71575" y="2133601"/>
                <a:ext cx="7972425" cy="3992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latin typeface="Times New Roman"/>
                    <a:ea typeface="宋体"/>
                  </a:rPr>
                  <a:t>(1)9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是多少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?</a:t>
                </a:r>
              </a:p>
              <a:p>
                <a:pPr>
                  <a:lnSpc>
                    <a:spcPct val="160000"/>
                  </a:lnSpc>
                </a:pPr>
                <a:endParaRPr lang="en-US" altLang="zh-CN" sz="3400" dirty="0">
                  <a:latin typeface="Times New Roman"/>
                  <a:ea typeface="宋体"/>
                </a:endParaRPr>
              </a:p>
              <a:p>
                <a:pPr>
                  <a:lnSpc>
                    <a:spcPct val="160000"/>
                  </a:lnSpc>
                </a:pPr>
                <a:endParaRPr lang="en-US" altLang="zh-CN" sz="3400" dirty="0" smtClean="0"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9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9×1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1575" y="2133601"/>
                <a:ext cx="7972425" cy="3992568"/>
              </a:xfrm>
              <a:prstGeom prst="rect">
                <a:avLst/>
              </a:prstGeom>
              <a:blipFill rotWithShape="1">
                <a:blip r:embed="rId5"/>
                <a:stretch>
                  <a:fillRect l="-2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3637238" y="52879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85238" y="3337783"/>
            <a:ext cx="169245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□□□□□□□□□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1680475" y="3281551"/>
            <a:ext cx="3048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3500" dirty="0" smtClean="0">
                <a:solidFill>
                  <a:srgbClr val="E72582"/>
                </a:solidFill>
                <a:latin typeface="Times New Roman"/>
                <a:ea typeface="宋体"/>
              </a:rPr>
              <a:t>■</a:t>
            </a:r>
            <a:endParaRPr lang="en-US" altLang="zh-CN" sz="3500" dirty="0">
              <a:solidFill>
                <a:srgbClr val="000000"/>
              </a:solidFill>
              <a:latin typeface="Times New Roman"/>
              <a:ea typeface="宋体"/>
            </a:endParaRPr>
          </a:p>
          <a:p>
            <a:pPr lvl="0"/>
            <a:r>
              <a:rPr lang="en-US" altLang="zh-CN" sz="3500" dirty="0" smtClean="0">
                <a:solidFill>
                  <a:srgbClr val="E72582"/>
                </a:solidFill>
                <a:latin typeface="Times New Roman"/>
                <a:ea typeface="宋体"/>
              </a:rPr>
              <a:t>■</a:t>
            </a:r>
            <a:endParaRPr lang="en-US" altLang="zh-CN" sz="3500" dirty="0">
              <a:solidFill>
                <a:srgbClr val="000000"/>
              </a:solidFill>
              <a:latin typeface="Times New Roman"/>
              <a:ea typeface="宋体"/>
            </a:endParaRPr>
          </a:p>
          <a:p>
            <a:pPr lvl="0"/>
            <a:r>
              <a:rPr lang="en-US" altLang="zh-CN" sz="3500" dirty="0" smtClean="0">
                <a:solidFill>
                  <a:srgbClr val="E72582"/>
                </a:solidFill>
                <a:latin typeface="Times New Roman"/>
                <a:ea typeface="宋体"/>
              </a:rPr>
              <a:t>■</a:t>
            </a:r>
            <a:endParaRPr lang="en-US" altLang="zh-CN" sz="3500" dirty="0">
              <a:solidFill>
                <a:srgbClr val="000000"/>
              </a:solidFill>
              <a:latin typeface="Times New Roman"/>
              <a:ea typeface="宋体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5141911" y="2177823"/>
                <a:ext cx="4514851" cy="1202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latin typeface="Times New Roman"/>
                    <a:ea typeface="宋体"/>
                  </a:rPr>
                  <a:t>(2)12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是多少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?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1911" y="2177823"/>
                <a:ext cx="4514851" cy="1202189"/>
              </a:xfrm>
              <a:prstGeom prst="rect">
                <a:avLst/>
              </a:prstGeom>
              <a:blipFill rotWithShape="1">
                <a:blip r:embed="rId6"/>
                <a:stretch>
                  <a:fillRect l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5799772" y="3395851"/>
            <a:ext cx="1928733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□□□□</a:t>
            </a:r>
          </a:p>
          <a:p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□□□□</a:t>
            </a:r>
          </a:p>
          <a:p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□□□□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5801473" y="3301141"/>
            <a:ext cx="1531188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500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■■■</a:t>
            </a:r>
          </a:p>
          <a:p>
            <a:r>
              <a:rPr lang="en-US" altLang="zh-CN" sz="3500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■■■</a:t>
            </a:r>
          </a:p>
          <a:p>
            <a:r>
              <a:rPr lang="en-US" altLang="zh-CN" sz="3500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■■■</a:t>
            </a:r>
            <a:endParaRPr lang="zh-CN" altLang="en-US" sz="3500" spc="-150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5456136" y="4822028"/>
                <a:ext cx="5489003" cy="12370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12×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en-US" altLang="zh-CN" sz="3400" b="0" i="0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          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)×(</m:t>
                        </m:r>
                        <m:r>
                          <a:rPr lang="en-US" altLang="zh-CN" sz="3400" b="0" i="0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     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6136" y="4822028"/>
                <a:ext cx="5489003" cy="1237070"/>
              </a:xfrm>
              <a:prstGeom prst="rect">
                <a:avLst/>
              </a:prstGeom>
              <a:blipFill rotWithShape="1">
                <a:blip r:embed="rId7"/>
                <a:stretch>
                  <a:fillRect l="-3000" r="-2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7028378" y="4991169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12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8378" y="4991169"/>
                <a:ext cx="718466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8517301" y="5048988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3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7301" y="5048988"/>
                <a:ext cx="505267" cy="55399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9942788" y="523739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20" name="image123.jpeg"/>
          <p:cNvPicPr/>
          <p:nvPr/>
        </p:nvPicPr>
        <p:blipFill>
          <a:blip r:embed="rId10"/>
          <a:stretch>
            <a:fillRect/>
          </a:stretch>
        </p:blipFill>
        <p:spPr>
          <a:xfrm>
            <a:off x="7857679" y="3281551"/>
            <a:ext cx="3654236" cy="10924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3563796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计算下面各题。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986054" y="1881829"/>
                <a:ext cx="1795246" cy="34220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latin typeface="Times New Roman"/>
                    <a:ea typeface="宋体"/>
                  </a:rPr>
                  <a:t>  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6×4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054" y="1881829"/>
                <a:ext cx="1795246" cy="3422091"/>
              </a:xfrm>
              <a:prstGeom prst="rect">
                <a:avLst/>
              </a:prstGeom>
              <a:blipFill rotWithShape="1">
                <a:blip r:embed="rId4"/>
                <a:stretch>
                  <a:fillRect l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608108" y="1841132"/>
                <a:ext cx="1484702" cy="11244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ea typeface="Cambria Math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12</a:t>
                </a: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108" y="1841132"/>
                <a:ext cx="1484702" cy="1124410"/>
              </a:xfrm>
              <a:prstGeom prst="rect">
                <a:avLst/>
              </a:prstGeom>
              <a:blipFill rotWithShape="1">
                <a:blip r:embed="rId5"/>
                <a:stretch>
                  <a:fillRect r="-11523" b="-7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2" y="2965542"/>
            <a:ext cx="1712493" cy="2446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8199176" y="1844888"/>
                <a:ext cx="1425390" cy="11101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latin typeface="Times New Roman"/>
                    <a:ea typeface="宋体"/>
                  </a:rPr>
                  <a:t>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9176" y="1844888"/>
                <a:ext cx="1425390" cy="1110112"/>
              </a:xfrm>
              <a:prstGeom prst="rect">
                <a:avLst/>
              </a:prstGeom>
              <a:blipFill rotWithShape="1">
                <a:blip r:embed="rId7"/>
                <a:stretch>
                  <a:fillRect l="-11538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846" y="3030526"/>
            <a:ext cx="1983766" cy="2335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408271" y="1076325"/>
                <a:ext cx="5649465" cy="11135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latin typeface="Times New Roman"/>
                    <a:ea typeface="宋体"/>
                  </a:rPr>
                  <a:t>450×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271" y="1076325"/>
                <a:ext cx="5649465" cy="1113510"/>
              </a:xfrm>
              <a:prstGeom prst="rect">
                <a:avLst/>
              </a:prstGeom>
              <a:blipFill rotWithShape="1">
                <a:blip r:embed="rId4"/>
                <a:stretch>
                  <a:fillRect l="-2913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13" y="2371725"/>
            <a:ext cx="2003553" cy="229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933950" y="1323975"/>
                <a:ext cx="2067507" cy="83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×12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950" y="1323975"/>
                <a:ext cx="2067507" cy="832792"/>
              </a:xfrm>
              <a:prstGeom prst="rect">
                <a:avLst/>
              </a:prstGeom>
              <a:blipFill rotWithShape="1">
                <a:blip r:embed="rId6"/>
                <a:stretch>
                  <a:fillRect t="-2190" b="-9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844" y="2257425"/>
            <a:ext cx="1916906" cy="2851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8218784" y="1381228"/>
                <a:ext cx="1207382" cy="8429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×4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8784" y="1381228"/>
                <a:ext cx="1207382" cy="842923"/>
              </a:xfrm>
              <a:prstGeom prst="rect">
                <a:avLst/>
              </a:prstGeom>
              <a:blipFill rotWithShape="1">
                <a:blip r:embed="rId8"/>
                <a:stretch>
                  <a:fillRect t="-725" r="-14141" b="-10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816" y="2292516"/>
            <a:ext cx="17145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19125" y="838200"/>
                <a:ext cx="10763250" cy="13587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王大妈养了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只白兔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养的灰兔只数是白兔的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王大妈养有多少只灰兔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画一画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再算一算。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25" y="838200"/>
                <a:ext cx="10763250" cy="1358705"/>
              </a:xfrm>
              <a:prstGeom prst="rect">
                <a:avLst/>
              </a:prstGeom>
              <a:blipFill rotWithShape="1">
                <a:blip r:embed="rId4"/>
                <a:stretch>
                  <a:fillRect l="-1586" t="-901" b="-13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723901" y="2486025"/>
            <a:ext cx="56225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白兔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365" y="3387209"/>
            <a:ext cx="12057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灰兔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pic>
        <p:nvPicPr>
          <p:cNvPr id="11" name="image1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040971" y="2614095"/>
            <a:ext cx="5881674" cy="489347"/>
          </a:xfrm>
          <a:prstGeom prst="rect">
            <a:avLst/>
          </a:prstGeom>
        </p:spPr>
      </p:pic>
      <p:pic>
        <p:nvPicPr>
          <p:cNvPr id="12" name="image13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040971" y="3469361"/>
            <a:ext cx="4165501" cy="48934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66390" y="4162426"/>
                <a:ext cx="9368235" cy="1991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=6(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只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王大妈养有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只灰兔。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390" y="4162426"/>
                <a:ext cx="9368235" cy="1991892"/>
              </a:xfrm>
              <a:prstGeom prst="rect">
                <a:avLst/>
              </a:prstGeom>
              <a:blipFill rotWithShape="1">
                <a:blip r:embed="rId7"/>
                <a:stretch>
                  <a:fillRect l="-1823" b="-5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17633" y="1818005"/>
            <a:ext cx="6030867" cy="21253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5" y="861095"/>
            <a:ext cx="1089279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笑笑的体重是多少千克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371600" y="4177783"/>
                <a:ext cx="6286500" cy="19879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=35(kg)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笑笑的体重是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35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kg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4177783"/>
                <a:ext cx="6286500" cy="1987980"/>
              </a:xfrm>
              <a:prstGeom prst="rect">
                <a:avLst/>
              </a:prstGeom>
              <a:blipFill rotWithShape="1">
                <a:blip r:embed="rId5"/>
                <a:stretch>
                  <a:fillRect l="-2619" b="-5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38175" y="1619250"/>
                <a:ext cx="10873740" cy="4697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一个等腰三角形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顶角的度数是这个三角形内角和的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这个三角形的顶角与底角分别是多少度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顶角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=100(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度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底角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(180-100)÷2=40(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度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这个三角形的顶角是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100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度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底角是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度。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1619250"/>
                <a:ext cx="10873740" cy="4697055"/>
              </a:xfrm>
              <a:prstGeom prst="rect">
                <a:avLst/>
              </a:prstGeom>
              <a:blipFill rotWithShape="1">
                <a:blip r:embed="rId5"/>
                <a:stretch>
                  <a:fillRect l="-1570" b="-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320</Words>
  <Application>Microsoft Office PowerPoint</Application>
  <PresentationFormat>自定义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方正书宋_GBK</vt:lpstr>
      <vt:lpstr>方正大标宋_GBK</vt:lpstr>
      <vt:lpstr>Cambria Math</vt:lpstr>
      <vt:lpstr>Times New Roman</vt:lpstr>
      <vt:lpstr>Calibri</vt:lpstr>
      <vt:lpstr>汉仪雅酷黑 95W</vt:lpstr>
      <vt:lpstr>微软雅黑</vt:lpstr>
      <vt:lpstr>方正小标宋_GBK</vt:lpstr>
      <vt:lpstr>方正大标宋简体</vt:lpstr>
      <vt:lpstr>NEU-BZ</vt:lpstr>
      <vt:lpstr>方正黑体_GBK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2026-03-10T08:44:26Z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