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22" r:id="rId7"/>
    <p:sldId id="514" r:id="rId8"/>
    <p:sldId id="515" r:id="rId9"/>
    <p:sldId id="516" r:id="rId10"/>
    <p:sldId id="517" r:id="rId11"/>
    <p:sldId id="518" r:id="rId12"/>
    <p:sldId id="519" r:id="rId13"/>
    <p:sldId id="520" r:id="rId14"/>
    <p:sldId id="521" r:id="rId15"/>
    <p:sldId id="523" r:id="rId16"/>
    <p:sldId id="427" r:id="rId17"/>
  </p:sldIdLst>
  <p:sldSz cx="12192000" cy="6858000"/>
  <p:notesSz cx="6858000" cy="9144000"/>
  <p:embeddedFontLst>
    <p:embeddedFont>
      <p:font typeface="方正仿宋_GBK" pitchFamily="65" charset="-122"/>
      <p:regular r:id="rId18"/>
    </p:embeddedFont>
    <p:embeddedFont>
      <p:font typeface="Cambria Math" pitchFamily="18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大标宋简体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小标宋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方正楷体_GBK" pitchFamily="65" charset="-122"/>
      <p:regular r:id="rId29"/>
    </p:embeddedFont>
    <p:embeddedFont>
      <p:font typeface="方正大标宋_GBK" pitchFamily="65" charset="-122"/>
      <p:regular r:id="rId30"/>
    </p:embeddedFont>
    <p:embeddedFont>
      <p:font typeface="方正黑体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35.png"/><Relationship Id="rId4" Type="http://schemas.openxmlformats.org/officeDocument/2006/relationships/image" Target="../media/image3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0075" y="861094"/>
                <a:ext cx="8543925" cy="42371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解方程。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effectLst/>
                    <a:latin typeface="Times New Roman"/>
                    <a:ea typeface="宋体"/>
                  </a:rPr>
                  <a:t>  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</a:rPr>
                  <a:t> </a:t>
                </a:r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b="1" spc="-3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861094"/>
                <a:ext cx="8543925" cy="4237122"/>
              </a:xfrm>
              <a:prstGeom prst="rect">
                <a:avLst/>
              </a:prstGeom>
              <a:blipFill rotWithShape="1">
                <a:blip r:embed="rId4"/>
                <a:stretch>
                  <a:fillRect l="-1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200525" y="1647825"/>
                <a:ext cx="3357209" cy="34365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latin typeface="Times New Roman"/>
                    <a:ea typeface="宋体"/>
                  </a:rPr>
                  <a:t>   x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</a:rPr>
                  <a:t> </a:t>
                </a:r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 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35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0525" y="1647825"/>
                <a:ext cx="3357209" cy="3436518"/>
              </a:xfrm>
              <a:prstGeom prst="rect">
                <a:avLst/>
              </a:prstGeom>
              <a:blipFill rotWithShape="1">
                <a:blip r:embed="rId5"/>
                <a:stretch>
                  <a:fillRect l="-4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7557734" y="1952625"/>
                <a:ext cx="4081816" cy="3561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5</a:t>
                </a:r>
                <a:r>
                  <a:rPr lang="en-US" altLang="zh-CN" sz="3400" i="1" dirty="0" smtClean="0">
                    <a:effectLst/>
                    <a:latin typeface="Times New Roman"/>
                    <a:ea typeface="宋体"/>
                    <a:cs typeface="Times New Roman"/>
                  </a:rPr>
                  <a:t>y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-1</a:t>
                </a:r>
                <a:r>
                  <a:rPr lang="en-US" altLang="zh-CN" sz="3400" i="1" dirty="0" smtClean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2=4</a:t>
                </a:r>
                <a:r>
                  <a:rPr lang="en-US" altLang="zh-CN" sz="3400" i="1" dirty="0" smtClean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8</a:t>
                </a:r>
                <a:r>
                  <a:rPr lang="zh-CN" altLang="zh-CN" sz="3400" i="1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i="1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 i="1" spc="-150" dirty="0" smtClean="0">
                    <a:solidFill>
                      <a:srgbClr val="FF00FF"/>
                    </a:solidFill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5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y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=4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8+1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25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   y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=6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   y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7734" y="1952625"/>
                <a:ext cx="4081816" cy="3561552"/>
              </a:xfrm>
              <a:prstGeom prst="rect">
                <a:avLst/>
              </a:prstGeom>
              <a:blipFill rotWithShape="1">
                <a:blip r:embed="rId6"/>
                <a:stretch>
                  <a:fillRect l="-4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9207" y="1060535"/>
            <a:ext cx="10843033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下面算式的结果分别与哪个数最接近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估一估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连一连。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68" y="2057399"/>
            <a:ext cx="10733147" cy="323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00508" y="3147355"/>
            <a:ext cx="7071992" cy="13008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171825" y="3160985"/>
            <a:ext cx="1481458" cy="14491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5895975" y="3170510"/>
            <a:ext cx="1833883" cy="14395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171825" y="3170510"/>
            <a:ext cx="7615558" cy="14395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99185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五、综合应用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脊椎动物是指有脊椎骨的动物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包括鸟类、两栖类、爬行动物、鱼类等。我国脊椎动物有六千多种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兽类和鸟类共约占全国脊椎动物的几分之几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08312" y="3198708"/>
            <a:ext cx="8206200" cy="12685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66774" y="4479783"/>
                <a:ext cx="9953625" cy="1872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兽类和鸟类共约占全国脊椎动物的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774" y="4479783"/>
                <a:ext cx="9953625" cy="1872372"/>
              </a:xfrm>
              <a:prstGeom prst="rect">
                <a:avLst/>
              </a:prstGeom>
              <a:blipFill rotWithShape="1">
                <a:blip r:embed="rId5"/>
                <a:stretch>
                  <a:fillRect l="-1653" b="-4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59491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52476" y="861095"/>
            <a:ext cx="682405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我国地形分布情况如下表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1224454"/>
                  </p:ext>
                </p:extLst>
              </p:nvPr>
            </p:nvGraphicFramePr>
            <p:xfrm>
              <a:off x="1160621" y="1780629"/>
              <a:ext cx="10103643" cy="160074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630454"/>
                    <a:gridCol w="1495425"/>
                    <a:gridCol w="1409700"/>
                    <a:gridCol w="1210547"/>
                    <a:gridCol w="2357517"/>
                  </a:tblGrid>
                  <a:tr h="56442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山地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盆地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丘陵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高原和平原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601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占全国陆地总面积的几分之几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0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1224454"/>
                  </p:ext>
                </p:extLst>
              </p:nvPr>
            </p:nvGraphicFramePr>
            <p:xfrm>
              <a:off x="1160621" y="1780629"/>
              <a:ext cx="10103643" cy="160074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630454"/>
                    <a:gridCol w="1495425"/>
                    <a:gridCol w="1409700"/>
                    <a:gridCol w="1210547"/>
                    <a:gridCol w="2357517"/>
                  </a:tblGrid>
                  <a:tr h="56442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山地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盆地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丘陵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高原和平原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363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占全国陆地总面积的几分之几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3265" t="-65294" r="-333469" b="-2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64069" t="-65294" r="-253680" b="-2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538693" t="-65294" r="-194472" b="-2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0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116505" y="3499323"/>
                <a:ext cx="10113470" cy="3106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山地和盆地面积共占全国陆地总面积的几分之几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山地和盆地面积共占全国陆地总面积的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505" y="3499323"/>
                <a:ext cx="10113470" cy="3106620"/>
              </a:xfrm>
              <a:prstGeom prst="rect">
                <a:avLst/>
              </a:prstGeom>
              <a:blipFill rotWithShape="1">
                <a:blip r:embed="rId5"/>
                <a:stretch>
                  <a:fillRect l="-1627" r="-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79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57225" y="861094"/>
                <a:ext cx="11182350" cy="5331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高原和平原面积占全国陆地总面积的几分之几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高原和平原面积占全国陆地总面积的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25" y="861094"/>
                <a:ext cx="11182350" cy="5331268"/>
              </a:xfrm>
              <a:prstGeom prst="rect">
                <a:avLst/>
              </a:prstGeom>
              <a:blipFill rotWithShape="1">
                <a:blip r:embed="rId4"/>
                <a:stretch>
                  <a:fillRect l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7103483"/>
                  </p:ext>
                </p:extLst>
              </p:nvPr>
            </p:nvGraphicFramePr>
            <p:xfrm>
              <a:off x="3732371" y="1897407"/>
              <a:ext cx="7916704" cy="2072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68404"/>
                    <a:gridCol w="990600"/>
                    <a:gridCol w="876300"/>
                    <a:gridCol w="1047750"/>
                    <a:gridCol w="2533650"/>
                  </a:tblGrid>
                  <a:tr h="50693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山地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盆地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丘陵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高原和平原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961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占全国陆地总面积的几分之几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0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7103483"/>
                  </p:ext>
                </p:extLst>
              </p:nvPr>
            </p:nvGraphicFramePr>
            <p:xfrm>
              <a:off x="3732371" y="1897407"/>
              <a:ext cx="7916704" cy="2072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68404"/>
                    <a:gridCol w="990600"/>
                    <a:gridCol w="876300"/>
                    <a:gridCol w="1047750"/>
                    <a:gridCol w="2533650"/>
                  </a:tblGrid>
                  <a:tr h="5181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山地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盆地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丘陵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高原和平原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5544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 dirty="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占全国陆地总面积的几分之几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48466" t="-41569" r="-448466" b="-168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397203" t="-41569" r="-411189" b="-168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413372" t="-41569" r="-241860" b="-168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0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021041" y="2745102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zh-CN" altLang="en-US" sz="30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1041" y="2745102"/>
                <a:ext cx="718466" cy="959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0119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57225" y="861094"/>
                <a:ext cx="10496550" cy="46762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请你再提出一个数学问题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并尝试解答。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示例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山地面积比盆地面积多占全国陆地总面积的几分之几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山地面积比盆地面积多占全国陆地总面积的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25" y="861094"/>
                <a:ext cx="10496550" cy="4676280"/>
              </a:xfrm>
              <a:prstGeom prst="rect">
                <a:avLst/>
              </a:prstGeom>
              <a:blipFill rotWithShape="1">
                <a:blip r:embed="rId4"/>
                <a:stretch>
                  <a:fillRect l="-1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0903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7155" y="876300"/>
                <a:ext cx="10944760" cy="48957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方正黑体_GBK"/>
                    <a:cs typeface="Times New Roman"/>
                  </a:rPr>
                  <a:t>一、用心思考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正确填写。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1. 0.4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化成分数是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化成小数是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2. 0.6=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=27÷(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一块地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种青菜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种大豆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还剩这块地的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55" y="876300"/>
                <a:ext cx="10944760" cy="4895764"/>
              </a:xfrm>
              <a:prstGeom prst="rect">
                <a:avLst/>
              </a:prstGeom>
              <a:blipFill rotWithShape="1">
                <a:blip r:embed="rId4"/>
                <a:stretch>
                  <a:fillRect l="-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345351" y="1807122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5351" y="1807122"/>
                <a:ext cx="505267" cy="959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8446848" y="2036960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0.625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297476" y="3103761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7476" y="3103761"/>
                <a:ext cx="505267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299427" y="3690739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9427" y="3690739"/>
                <a:ext cx="505267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833773" y="3084711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3773" y="3084711"/>
                <a:ext cx="718466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433999" y="3690738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999" y="3690738"/>
                <a:ext cx="718466" cy="55399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224058" y="3382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8502153" y="4580135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7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2153" y="4580135"/>
                <a:ext cx="505267" cy="55399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8352551" y="5104010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2551" y="5104010"/>
                <a:ext cx="718466" cy="553998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42975"/>
            <a:ext cx="693792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里填上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“&gt;” “&lt;”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“=”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8" y="2033588"/>
            <a:ext cx="6029325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089" y="3533775"/>
            <a:ext cx="62293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12458" y="2150760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7758" y="2150760"/>
            <a:ext cx="51328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6653" y="3674760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52940" y="3674760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5325" y="952500"/>
                <a:ext cx="10816590" cy="42368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黑体_GBK"/>
                    <a:cs typeface="Times New Roman"/>
                  </a:rPr>
                  <a:t>二、反复比较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准确选择。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把正确答案的序号填在括号里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下面算式的结果最接近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B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C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D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25" y="952500"/>
                <a:ext cx="10816590" cy="4236865"/>
              </a:xfrm>
              <a:prstGeom prst="rect">
                <a:avLst/>
              </a:prstGeom>
              <a:blipFill rotWithShape="1">
                <a:blip r:embed="rId4"/>
                <a:stretch>
                  <a:fillRect l="-1522" r="-2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7151497" y="21357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71549" y="861094"/>
            <a:ext cx="108261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交换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			B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结合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交换和</a:t>
            </a: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结合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	D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分配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1366838"/>
            <a:ext cx="8523287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7744545" y="14404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799" y="861094"/>
                <a:ext cx="10826115" cy="2711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淘气不小心把作业本弄脏了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分子被染上了墨点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形如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●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&lt;0.5,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被墨点遮住的数可能是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A.1~4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B.1~5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C.4~9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D.2~6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99" y="861094"/>
                <a:ext cx="10826115" cy="2711320"/>
              </a:xfrm>
              <a:prstGeom prst="rect">
                <a:avLst/>
              </a:prstGeom>
              <a:blipFill rotWithShape="1">
                <a:blip r:embed="rId4"/>
                <a:stretch>
                  <a:fillRect l="-1520" b="-3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6780022" y="1960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09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6" y="933451"/>
            <a:ext cx="1075372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三、在下图中标出下面各数大致的位置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再连一连。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04" y="1971675"/>
            <a:ext cx="11756267" cy="2828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049" y="1975544"/>
            <a:ext cx="12030075" cy="27491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799" y="942976"/>
                <a:ext cx="10826115" cy="3914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黑体_GBK"/>
                    <a:cs typeface="Times New Roman"/>
                  </a:rPr>
                  <a:t>四、看清题目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巧思妙算。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直接写出得数。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		   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99" y="942976"/>
                <a:ext cx="10826115" cy="3914277"/>
              </a:xfrm>
              <a:prstGeom prst="rect">
                <a:avLst/>
              </a:prstGeom>
              <a:blipFill rotWithShape="1">
                <a:blip r:embed="rId4"/>
                <a:stretch>
                  <a:fillRect l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627725" y="2639987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725" y="2639987"/>
                <a:ext cx="505267" cy="96904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278801" y="2630462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801" y="2630462"/>
                <a:ext cx="505267" cy="959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8958249" y="2630462"/>
                <a:ext cx="718466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8249" y="2630462"/>
                <a:ext cx="718466" cy="95667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517022" y="3791050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7022" y="3791050"/>
                <a:ext cx="505267" cy="959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5269639" y="3780903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9639" y="3780903"/>
                <a:ext cx="505267" cy="96904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8814444" y="3438595"/>
                <a:ext cx="484427" cy="1388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zh-CN" sz="30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4444" y="3438595"/>
                <a:ext cx="484427" cy="1388393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673373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用你喜欢的方法计算。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43001" y="1743075"/>
                <a:ext cx="5757066" cy="33441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40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1" y="1743075"/>
                <a:ext cx="5757066" cy="3344185"/>
              </a:xfrm>
              <a:prstGeom prst="rect">
                <a:avLst/>
              </a:prstGeom>
              <a:blipFill rotWithShape="1">
                <a:blip r:embed="rId4"/>
                <a:stretch>
                  <a:fillRect l="-2966" b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295775" y="1752600"/>
                <a:ext cx="2992433" cy="34421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latin typeface="Times New Roman"/>
                    <a:ea typeface="宋体"/>
                  </a:rPr>
                  <a:t>  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5775" y="1752600"/>
                <a:ext cx="2992433" cy="3442161"/>
              </a:xfrm>
              <a:prstGeom prst="rect">
                <a:avLst/>
              </a:prstGeom>
              <a:blipFill rotWithShape="1">
                <a:blip r:embed="rId5"/>
                <a:stretch>
                  <a:fillRect l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1866900"/>
            <a:ext cx="2362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5" y="3019425"/>
            <a:ext cx="280035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769</Words>
  <Application>Microsoft Office PowerPoint</Application>
  <PresentationFormat>自定义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方正仿宋_GBK</vt:lpstr>
      <vt:lpstr>Cambria Math</vt:lpstr>
      <vt:lpstr>Times New Roman</vt:lpstr>
      <vt:lpstr>汉仪雅酷黑 95W</vt:lpstr>
      <vt:lpstr>Calibri</vt:lpstr>
      <vt:lpstr>方正大标宋简体</vt:lpstr>
      <vt:lpstr>微软雅黑</vt:lpstr>
      <vt:lpstr>方正小标宋_GBK</vt:lpstr>
      <vt:lpstr>方正隶变_GBK</vt:lpstr>
      <vt:lpstr>Wingdings</vt:lpstr>
      <vt:lpstr>方正楷体_GBK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2026-02-25T07:55:08Z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