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14" r:id="rId7"/>
    <p:sldId id="511" r:id="rId8"/>
    <p:sldId id="427" r:id="rId9"/>
  </p:sldIdLst>
  <p:sldSz cx="12192000" cy="6858000"/>
  <p:notesSz cx="6858000" cy="9144000"/>
  <p:embeddedFontLst>
    <p:embeddedFont>
      <p:font typeface="方正书宋_GBK" pitchFamily="65" charset="-122"/>
      <p:regular r:id="rId10"/>
    </p:embeddedFont>
    <p:embeddedFont>
      <p:font typeface="Cambria Math" pitchFamily="18" charset="0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小标宋_GBK" pitchFamily="65" charset="-122"/>
      <p:regular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方正大标宋_GBK" pitchFamily="65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方正黑体_GBK" pitchFamily="65" charset="-122"/>
      <p:regular r:id="rId24"/>
    </p:embeddedFont>
    <p:embeddedFont>
      <p:font typeface="方正仿宋_GBK" pitchFamily="65" charset="-122"/>
      <p:regular r:id="rId25"/>
    </p:embeddedFont>
    <p:embeddedFont>
      <p:font typeface="方正大标宋简体" charset="-122"/>
      <p:regular r:id="rId26"/>
    </p:embeddedFont>
    <p:embeddedFont>
      <p:font typeface="方正隶变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11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0.TIF"/><Relationship Id="rId11" Type="http://schemas.openxmlformats.org/officeDocument/2006/relationships/image" Target="../media/image15.png"/><Relationship Id="rId5" Type="http://schemas.openxmlformats.org/officeDocument/2006/relationships/image" Target="../media/image9.TIF"/><Relationship Id="rId10" Type="http://schemas.openxmlformats.org/officeDocument/2006/relationships/image" Target="../media/image14.png"/><Relationship Id="rId4" Type="http://schemas.openxmlformats.org/officeDocument/2006/relationships/image" Target="../media/image8.TIF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3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26.png"/><Relationship Id="rId5" Type="http://schemas.openxmlformats.org/officeDocument/2006/relationships/image" Target="../media/image25.TIF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30.png"/><Relationship Id="rId4" Type="http://schemas.openxmlformats.org/officeDocument/2006/relationships/image" Target="../media/image29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分数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乘法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三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) (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１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="" xmlns:a16="http://schemas.microsoft.com/office/drawing/2014/main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155" y="1504951"/>
            <a:ext cx="6515653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看图列式计算。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4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67433" y="2576987"/>
            <a:ext cx="3347917" cy="1704023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959" y="4490324"/>
            <a:ext cx="5316041" cy="834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image128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7668079" y="2567459"/>
            <a:ext cx="2349769" cy="1704023"/>
          </a:xfrm>
          <a:prstGeom prst="rect">
            <a:avLst/>
          </a:prstGeom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966" y="4490323"/>
            <a:ext cx="5316041" cy="834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1353480" y="435875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79696" y="480571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20380" y="437602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46596" y="482298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25380" y="436649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989671" y="481345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10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957671" y="437602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964837" y="482298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805793" y="436828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832009" y="481524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659405" y="433744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685621" y="478440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61095"/>
            <a:ext cx="6606202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涂一涂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算一算。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2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05522" y="1890076"/>
            <a:ext cx="2691927" cy="1764777"/>
          </a:xfrm>
          <a:prstGeom prst="rect">
            <a:avLst/>
          </a:prstGeom>
        </p:spPr>
      </p:pic>
      <p:pic>
        <p:nvPicPr>
          <p:cNvPr id="9" name="image13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272655" y="1890076"/>
            <a:ext cx="2603182" cy="1764777"/>
          </a:xfrm>
          <a:prstGeom prst="rect">
            <a:avLst/>
          </a:prstGeom>
        </p:spPr>
      </p:pic>
      <p:pic>
        <p:nvPicPr>
          <p:cNvPr id="10" name="image147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119539" y="1908455"/>
            <a:ext cx="2663892" cy="1746398"/>
          </a:xfrm>
          <a:prstGeom prst="rect">
            <a:avLst/>
          </a:prstGeom>
        </p:spPr>
      </p:pic>
      <p:pic>
        <p:nvPicPr>
          <p:cNvPr id="11" name="image148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7272655" y="1908455"/>
            <a:ext cx="2603182" cy="176477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1321207" y="3986502"/>
                <a:ext cx="1234633" cy="8337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=</a:t>
                </a:r>
                <a:endParaRPr lang="zh-CN" altLang="en-US" sz="3400" dirty="0"/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1207" y="3986502"/>
                <a:ext cx="1234633" cy="833754"/>
              </a:xfrm>
              <a:prstGeom prst="rect">
                <a:avLst/>
              </a:prstGeom>
              <a:blipFill rotWithShape="1">
                <a:blip r:embed="rId8"/>
                <a:stretch>
                  <a:fillRect t="-2190" r="-13366" b="-94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2436321" y="3957285"/>
                <a:ext cx="1210588" cy="8343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1×1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2×3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endParaRPr lang="zh-CN" altLang="en-US" sz="34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6321" y="3957285"/>
                <a:ext cx="1210588" cy="834396"/>
              </a:xfrm>
              <a:prstGeom prst="rect">
                <a:avLst/>
              </a:prstGeom>
              <a:blipFill rotWithShape="1">
                <a:blip r:embed="rId9"/>
                <a:stretch>
                  <a:fillRect b="-94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7321584" y="4023512"/>
                <a:ext cx="1234633" cy="8348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=</a:t>
                </a:r>
                <a:endParaRPr lang="zh-CN" altLang="en-US" sz="3400" dirty="0"/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1584" y="4023512"/>
                <a:ext cx="1234633" cy="834844"/>
              </a:xfrm>
              <a:prstGeom prst="rect">
                <a:avLst/>
              </a:prstGeom>
              <a:blipFill rotWithShape="1">
                <a:blip r:embed="rId10"/>
                <a:stretch>
                  <a:fillRect t="-1460" r="-13300" b="-102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6497" y="3686077"/>
            <a:ext cx="1850028" cy="147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42925" y="870620"/>
            <a:ext cx="6444633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计算下面各题。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499274" y="1822724"/>
                <a:ext cx="989373" cy="8404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sz="3400" dirty="0"/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9274" y="1822724"/>
                <a:ext cx="989373" cy="840423"/>
              </a:xfrm>
              <a:prstGeom prst="rect">
                <a:avLst/>
              </a:prstGeom>
              <a:blipFill rotWithShape="1">
                <a:blip r:embed="rId4"/>
                <a:stretch>
                  <a:fillRect b="-137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506" y="2771774"/>
            <a:ext cx="1468293" cy="2262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4065176" y="1846712"/>
                <a:ext cx="1173719" cy="8354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endParaRPr lang="zh-CN" altLang="en-US" sz="3400" dirty="0"/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5176" y="1846712"/>
                <a:ext cx="1173719" cy="835485"/>
              </a:xfrm>
              <a:prstGeom prst="rect">
                <a:avLst/>
              </a:prstGeom>
              <a:blipFill rotWithShape="1">
                <a:blip r:embed="rId6"/>
                <a:stretch>
                  <a:fillRect b="-138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434" y="2743906"/>
            <a:ext cx="1745141" cy="2409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6416584" y="1845692"/>
                <a:ext cx="1358064" cy="8429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15</m:t>
                        </m:r>
                      </m:den>
                    </m:f>
                  </m:oMath>
                </a14:m>
                <a:endParaRPr lang="zh-CN" altLang="en-US" sz="3400" dirty="0"/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6584" y="1845692"/>
                <a:ext cx="1358064" cy="842923"/>
              </a:xfrm>
              <a:prstGeom prst="rect">
                <a:avLst/>
              </a:prstGeom>
              <a:blipFill rotWithShape="1">
                <a:blip r:embed="rId8"/>
                <a:stretch>
                  <a:fillRect b="-137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475" y="2829276"/>
            <a:ext cx="1641656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9122951" y="1885748"/>
                <a:ext cx="1173719" cy="8354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22951" y="1885748"/>
                <a:ext cx="1173719" cy="835485"/>
              </a:xfrm>
              <a:prstGeom prst="rect">
                <a:avLst/>
              </a:prstGeom>
              <a:blipFill rotWithShape="1">
                <a:blip r:embed="rId10"/>
                <a:stretch>
                  <a:fillRect b="-131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7578" y="2796290"/>
            <a:ext cx="1660872" cy="2288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59" y="861094"/>
                <a:ext cx="11006455" cy="20985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4.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五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(2)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班同学要办一期黑板报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他们计划用黑板的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写安全知识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其中安全知识的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是防溺水知识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防溺水知识占整个黑板的几分之几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先画一画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再列式解答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861094"/>
                <a:ext cx="11006455" cy="2098588"/>
              </a:xfrm>
              <a:prstGeom prst="rect">
                <a:avLst/>
              </a:prstGeom>
              <a:blipFill rotWithShape="1">
                <a:blip r:embed="rId4"/>
                <a:stretch>
                  <a:fillRect l="-1551" t="-580" r="-1163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15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21358" y="3133725"/>
            <a:ext cx="2602865" cy="180116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4057650" y="3143250"/>
                <a:ext cx="7658100" cy="23217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altLang="zh-CN" sz="3400" b="0" i="1" smtClean="0">
                        <a:solidFill>
                          <a:srgbClr val="E72582"/>
                        </a:solidFill>
                        <a:latin typeface="Cambria Math"/>
                        <a:ea typeface="Cambria Math"/>
                        <a:cs typeface="Times New Roman"/>
                      </a:rPr>
                      <m:t>   </m:t>
                    </m:r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         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防溺水知识占整个黑板的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7650" y="3143250"/>
                <a:ext cx="7658100" cy="2321789"/>
              </a:xfrm>
              <a:prstGeom prst="rect">
                <a:avLst/>
              </a:prstGeom>
              <a:blipFill rotWithShape="1">
                <a:blip r:embed="rId6"/>
                <a:stretch>
                  <a:fillRect l="-22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161" y="3209925"/>
            <a:ext cx="945776" cy="1286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66749" y="861094"/>
                <a:ext cx="10845165" cy="53516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5.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再生纸是以废纸为原料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将其打碎、去色、制浆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经过多种工序加工生产出来的纸张。已知每千克废纸能加工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千克再生纸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则收集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千克废纸能加工多少千克再生纸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=2(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千克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收集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千克废纸能加工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2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千克再生纸。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749" y="861094"/>
                <a:ext cx="10845165" cy="5351658"/>
              </a:xfrm>
              <a:prstGeom prst="rect">
                <a:avLst/>
              </a:prstGeom>
              <a:blipFill rotWithShape="1">
                <a:blip r:embed="rId4"/>
                <a:stretch>
                  <a:fillRect l="-1518" r="-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="" xmlns:a16="http://schemas.microsoft.com/office/drawing/2014/main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505460" y="1476376"/>
                <a:ext cx="11006456" cy="50311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	</a:t>
                </a:r>
                <a:r>
                  <a:rPr lang="zh-CN" altLang="zh-CN" sz="3400" dirty="0" smtClean="0">
                    <a:latin typeface="Times New Roman"/>
                    <a:ea typeface="宋体"/>
                    <a:cs typeface="Times New Roman"/>
                  </a:rPr>
                  <a:t>淘气</a:t>
                </a:r>
                <a:r>
                  <a:rPr lang="zh-CN" altLang="zh-CN" sz="3400" dirty="0">
                    <a:latin typeface="Times New Roman"/>
                    <a:ea typeface="宋体"/>
                    <a:cs typeface="Times New Roman"/>
                  </a:rPr>
                  <a:t>和笑笑参加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“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建党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100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周年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”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知识竞赛。每人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30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道题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淘气做对了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的题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笑笑做对的题数与淘气做对的一半相等。笑笑做对了多少道题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方法一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淘气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30×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=18(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道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		</a:t>
                </a: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笑笑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18×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=9(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道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方法二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30×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=9(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道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笑笑做对了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9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道题。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60" y="1476376"/>
                <a:ext cx="11006456" cy="5031186"/>
              </a:xfrm>
              <a:prstGeom prst="rect">
                <a:avLst/>
              </a:prstGeom>
              <a:blipFill rotWithShape="1">
                <a:blip r:embed="rId5"/>
                <a:stretch>
                  <a:fillRect l="-1551" t="-484" r="-1163" b="-20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350</Words>
  <Application>Microsoft Office PowerPoint</Application>
  <PresentationFormat>自定义</PresentationFormat>
  <Paragraphs>53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Arial</vt:lpstr>
      <vt:lpstr>宋体</vt:lpstr>
      <vt:lpstr>方正书宋_GBK</vt:lpstr>
      <vt:lpstr>Cambria Math</vt:lpstr>
      <vt:lpstr>Times New Roman</vt:lpstr>
      <vt:lpstr>Calibri</vt:lpstr>
      <vt:lpstr>方正小标宋_GBK</vt:lpstr>
      <vt:lpstr>NEU-BZ</vt:lpstr>
      <vt:lpstr>方正大标宋_GBK</vt:lpstr>
      <vt:lpstr>微软雅黑</vt:lpstr>
      <vt:lpstr>方正黑体_GBK</vt:lpstr>
      <vt:lpstr>方正仿宋_GBK</vt:lpstr>
      <vt:lpstr>方正大标宋简体</vt:lpstr>
      <vt:lpstr>方正隶变_GBK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2026-03-10T23:50:05Z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