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Cambria Math" panose="02040503050406030204" pitchFamily="18" charset="0"/>
      <p:regular r:id="rId11"/>
    </p:embeddedFont>
    <p:embeddedFont>
      <p:font typeface="方正大标宋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大标宋简体" panose="02010600030101010101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NEU-HZ" panose="02010600010101010101" pitchFamily="2" charset="-122"/>
      <p:regular r:id="rId21"/>
      <p:italic r:id="rId22"/>
    </p:embeddedFont>
    <p:embeddedFont>
      <p:font typeface="方正仿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6.TIF"/><Relationship Id="rId5" Type="http://schemas.openxmlformats.org/officeDocument/2006/relationships/image" Target="../media/image15.TIF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数乘法（一）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84363" y="1037516"/>
                <a:ext cx="6096000" cy="14548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NEU-H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涂一涂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填一填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算一算。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的和是多少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363" y="1037516"/>
                <a:ext cx="6096000" cy="1454885"/>
              </a:xfrm>
              <a:prstGeom prst="rect">
                <a:avLst/>
              </a:prstGeom>
              <a:blipFill rotWithShape="0">
                <a:blip r:embed="rId4"/>
                <a:stretch>
                  <a:fillRect l="-2800" t="-10879" b="-14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963" y="2737055"/>
            <a:ext cx="2950421" cy="244990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333336" y="2512122"/>
                <a:ext cx="7433094" cy="2711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用加法计算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)+(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</a:b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用乘法计算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)×(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NEU-BZ" panose="02010600010101010101" pitchFamily="2" charset="-122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3336" y="2512122"/>
                <a:ext cx="7433094" cy="2711768"/>
              </a:xfrm>
              <a:prstGeom prst="rect">
                <a:avLst/>
              </a:prstGeom>
              <a:blipFill rotWithShape="0">
                <a:blip r:embed="rId6"/>
                <a:stretch>
                  <a:fillRect l="-2297" b="-3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55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21699" y="2668823"/>
            <a:ext cx="3190624" cy="251813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7929469" y="2813447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9469" y="2813447"/>
                <a:ext cx="524503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9258435" y="2811908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8435" y="2811908"/>
                <a:ext cx="524503" cy="615553"/>
              </a:xfrm>
              <a:prstGeom prst="rect">
                <a:avLst/>
              </a:prstGeom>
              <a:blipFill rotWithShape="0">
                <a:blip r:embed="rId9"/>
                <a:stretch>
                  <a:fillRect b="-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10557941" y="2811907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7941" y="2811907"/>
                <a:ext cx="524503" cy="615553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7916919" y="4096010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6919" y="4096010"/>
                <a:ext cx="524503" cy="615553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9258434" y="4096009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8434" y="4096009"/>
                <a:ext cx="524503" cy="615553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10545390" y="4096009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5390" y="4096009"/>
                <a:ext cx="524503" cy="615553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12475" y="861094"/>
                <a:ext cx="8531525" cy="9315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(2)4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的和是多少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475" y="861094"/>
                <a:ext cx="8531525" cy="931537"/>
              </a:xfrm>
              <a:prstGeom prst="rect">
                <a:avLst/>
              </a:prstGeom>
              <a:blipFill rotWithShape="0">
                <a:blip r:embed="rId4"/>
                <a:stretch>
                  <a:fillRect l="-2000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3903452" y="1326862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用加法计算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 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乘法计算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  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18621" y="1944658"/>
            <a:ext cx="2126857" cy="1924895"/>
          </a:xfrm>
          <a:prstGeom prst="rect">
            <a:avLst/>
          </a:prstGeom>
        </p:spPr>
      </p:pic>
      <p:pic>
        <p:nvPicPr>
          <p:cNvPr id="10" name="image5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18621" y="1903985"/>
            <a:ext cx="2272952" cy="20062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436455" y="1486887"/>
                <a:ext cx="3094727" cy="12085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</a:b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6455" y="1486887"/>
                <a:ext cx="3094727" cy="120853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523726" y="3532575"/>
                <a:ext cx="1760418" cy="9315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×4=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3726" y="3532575"/>
                <a:ext cx="1760418" cy="931537"/>
              </a:xfrm>
              <a:prstGeom prst="rect">
                <a:avLst/>
              </a:prstGeom>
              <a:blipFill rotWithShape="0">
                <a:blip r:embed="rId8"/>
                <a:stretch>
                  <a:fillRect b="-2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/>
          <p:cNvCxnSpPr/>
          <p:nvPr/>
        </p:nvCxnSpPr>
        <p:spPr>
          <a:xfrm>
            <a:off x="6436455" y="2520087"/>
            <a:ext cx="24918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23726" y="4556814"/>
            <a:ext cx="24918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7969" y="861095"/>
                <a:ext cx="10933945" cy="57084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算一算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填一填。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×5=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(2)4×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分数与整数相乘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相乘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不变。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69" y="861095"/>
                <a:ext cx="10933945" cy="5708486"/>
              </a:xfrm>
              <a:prstGeom prst="rect">
                <a:avLst/>
              </a:prstGeom>
              <a:blipFill rotWithShape="0">
                <a:blip r:embed="rId4"/>
                <a:stretch>
                  <a:fillRect l="-1562" r="-1171" b="-6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918019" y="1991164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3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019" y="1991164"/>
                <a:ext cx="524503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764072" y="1991163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4072" y="1991163"/>
                <a:ext cx="524503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712730" y="2606716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16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2730" y="2606716"/>
                <a:ext cx="742511" cy="61555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453144" y="1991162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15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144" y="1991162"/>
                <a:ext cx="742511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518374" y="2626730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16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8374" y="2626730"/>
                <a:ext cx="742511" cy="61555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905468" y="3664819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468" y="3664819"/>
                <a:ext cx="524503" cy="615553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4884842" y="3638940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4842" y="3638940"/>
                <a:ext cx="524503" cy="615553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786733" y="4254493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21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6733" y="4254493"/>
                <a:ext cx="742511" cy="615553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6824399" y="3638939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16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4399" y="3638939"/>
                <a:ext cx="742511" cy="615553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6838017" y="4254492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21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8017" y="4254492"/>
                <a:ext cx="742511" cy="615553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4146379" y="50774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12317" y="50593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整数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71899" y="5087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97141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99" y="1762279"/>
            <a:ext cx="9937341" cy="1044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803974"/>
            <a:ext cx="1859441" cy="22176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1982" y="2758250"/>
            <a:ext cx="1950889" cy="23090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3381" y="2740673"/>
            <a:ext cx="1912786" cy="22785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97" y="966421"/>
            <a:ext cx="10417443" cy="13107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928" y="2128613"/>
            <a:ext cx="1897544" cy="2255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9413" y="2206704"/>
            <a:ext cx="1988992" cy="22480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3501" y="2094695"/>
            <a:ext cx="2301439" cy="23471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167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方正小标宋_GBK</vt:lpstr>
      <vt:lpstr>方正书宋_GBK</vt:lpstr>
      <vt:lpstr>Cambria Math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NEU-HZ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2026-03-11T07:03:56Z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