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524" r:id="rId7"/>
    <p:sldId id="528" r:id="rId8"/>
    <p:sldId id="529" r:id="rId9"/>
    <p:sldId id="530" r:id="rId10"/>
    <p:sldId id="525" r:id="rId11"/>
    <p:sldId id="526" r:id="rId12"/>
    <p:sldId id="522" r:id="rId13"/>
    <p:sldId id="531" r:id="rId14"/>
    <p:sldId id="532" r:id="rId15"/>
    <p:sldId id="498" r:id="rId16"/>
    <p:sldId id="427" r:id="rId17"/>
  </p:sldIdLst>
  <p:sldSz cx="12192000" cy="6858000"/>
  <p:notesSz cx="6858000" cy="9144000"/>
  <p:embeddedFontLst>
    <p:embeddedFont>
      <p:font typeface="方正大标宋简体" charset="-122"/>
      <p:regular r:id="rId18"/>
    </p:embeddedFont>
    <p:embeddedFont>
      <p:font typeface="方正隶变_GBK" pitchFamily="65" charset="-122"/>
      <p:regular r:id="rId19"/>
    </p:embeddedFont>
    <p:embeddedFont>
      <p:font typeface="方正楷体_GBK" pitchFamily="65" charset="-122"/>
      <p:regular r:id="rId20"/>
    </p:embeddedFont>
    <p:embeddedFont>
      <p:font typeface="华文宋体" pitchFamily="2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NEU-XT" pitchFamily="18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方正黑体_GBK" pitchFamily="65" charset="-122"/>
      <p:regular r:id="rId29"/>
    </p:embeddedFont>
    <p:embeddedFont>
      <p:font typeface="NEU-HZ" pitchFamily="2" charset="-122"/>
      <p:regular r:id="rId30"/>
      <p:italic r:id="rId31"/>
    </p:embeddedFont>
    <p:embeddedFont>
      <p:font typeface="NEU-BZ" pitchFamily="2" charset="-122"/>
      <p:regular r:id="rId32"/>
      <p:bold r:id="rId33"/>
      <p:italic r:id="rId34"/>
      <p:boldItalic r:id="rId35"/>
    </p:embeddedFont>
    <p:embeddedFont>
      <p:font typeface="方正小标宋_GBK" pitchFamily="65" charset="-122"/>
      <p:regular r:id="rId36"/>
    </p:embeddedFont>
    <p:embeddedFont>
      <p:font typeface="方正仿宋_GBK" pitchFamily="65" charset="-122"/>
      <p:regular r:id="rId37"/>
    </p:embeddedFont>
    <p:embeddedFont>
      <p:font typeface="方正书宋_GBK" pitchFamily="65" charset="-122"/>
      <p:regular r:id="rId38"/>
    </p:embeddedFont>
    <p:embeddedFont>
      <p:font typeface="方正大标宋_GBK" pitchFamily="65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5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22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古诗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三首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23736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三、按要求写诗句。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《芙蓉楼送辛渐》一诗中表达诗人志气及高尚品格的诗句是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《塞下曲》一诗中描绘将军准备追击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体现了边关战士英勇无畏的诗句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《墨梅》一诗中表达诗人不与世俗同流合污的诗句是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0240" y="2354288"/>
            <a:ext cx="660132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洛阳亲友如相问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一片冰心在玉壸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3952" y="3963434"/>
            <a:ext cx="46458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欲将轻骑逐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大雪满弓刀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24931" y="4760603"/>
            <a:ext cx="670730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不要人夸好颜色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只留清气满乾坤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92729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四、将古诗补充完整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095034"/>
              </p:ext>
            </p:extLst>
          </p:nvPr>
        </p:nvGraphicFramePr>
        <p:xfrm>
          <a:off x="674687" y="1640305"/>
          <a:ext cx="11007976" cy="4581462"/>
        </p:xfrm>
        <a:graphic>
          <a:graphicData uri="http://schemas.openxmlformats.org/drawingml/2006/table">
            <a:tbl>
              <a:tblPr firstRow="1" firstCol="1" bandRow="1"/>
              <a:tblGrid>
                <a:gridCol w="5545639"/>
                <a:gridCol w="5462337"/>
              </a:tblGrid>
              <a:tr h="31362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小标宋_GBK"/>
                          <a:cs typeface="Times New Roman"/>
                        </a:rPr>
                        <a:t>雪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400">
                          <a:effectLst/>
                          <a:latin typeface="Calibri"/>
                          <a:ea typeface="方正小标宋_GBK"/>
                          <a:cs typeface="Times New Roman"/>
                        </a:rPr>
                        <a:t>梅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　　　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[</a:t>
                      </a:r>
                      <a:r>
                        <a:rPr lang="zh-CN" sz="340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宋</a:t>
                      </a:r>
                      <a:r>
                        <a:rPr lang="en-US" sz="3400"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]</a:t>
                      </a:r>
                      <a:r>
                        <a:rPr lang="zh-CN" sz="340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卢钺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　　　</a:t>
                      </a:r>
                    </a:p>
                    <a:p>
                      <a:pPr marL="0" indent="901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梅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雪争春未肯降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901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骚人阁笔费评章。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901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梅须逊雪三分白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9017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           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。</a:t>
                      </a:r>
                      <a:r>
                        <a:rPr lang="en-US" sz="3400">
                          <a:effectLst/>
                          <a:latin typeface="方正书宋_GBK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71120" marT="0" marB="0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小标宋_GBK"/>
                          <a:cs typeface="Times New Roman"/>
                        </a:rPr>
                        <a:t>墨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400">
                          <a:effectLst/>
                          <a:latin typeface="Calibri"/>
                          <a:ea typeface="方正小标宋_GBK"/>
                          <a:cs typeface="Times New Roman"/>
                        </a:rPr>
                        <a:t>梅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　　　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[</a:t>
                      </a:r>
                      <a:r>
                        <a:rPr lang="zh-CN" sz="340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元</a:t>
                      </a:r>
                      <a:r>
                        <a:rPr lang="en-US" sz="3400"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]</a:t>
                      </a:r>
                      <a:r>
                        <a:rPr lang="zh-CN" sz="340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王冕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　　　</a:t>
                      </a:r>
                    </a:p>
                    <a:p>
                      <a:pPr marL="0" indent="80645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我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家洗砚池头树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80645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            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。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80645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不要人夸好颜色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indent="80645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只留清气满乾坤。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71120" marR="14605" marT="0" marB="0"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732325" y="549144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雪却输梅一段香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5029" y="392734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朵朵花开淡墨痕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866004" y="595058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387888" y="5132430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84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理解加点词语的意思。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逊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;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清气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既指梅花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又暗喻诗人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703962" y="848826"/>
            <a:ext cx="24657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比不上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75629" y="159321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清香的气味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67478" y="161029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清高的气节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84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这两首诗都是写梅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》是把梅和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进行对比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让人认识到事物各有所长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》是借梅自喻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表现诗人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的精神品格。而在毛泽东的《卜算子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咏梅》中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梅则成了春天的使者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俏也不争春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266860" y="8678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雪梅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90594" y="8849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0966" y="16413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墨梅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2505671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不媚俗、坚守内心追求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08688" y="391530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只把春来报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451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844"/>
            <a:ext cx="1100645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请再写出有关梅的两句诗词或一则名言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警句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8252" y="1720841"/>
            <a:ext cx="726306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墙角数枝梅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凌寒独自开。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4425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7010" y="1564695"/>
            <a:ext cx="1168654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送别诗是我国古诗词海洋中璀璨的珍珠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请把有关诗句补充完整。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惜别情在滔滔江水中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孤帆远影碧空尽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惜别情在深深潭水中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不及汪伦送我情。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惜别情在勉励的话语中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莫愁前路无知己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惜别情在送别的美酒中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西出阳关无故人。</a:t>
            </a:r>
            <a:endParaRPr lang="zh-CN" altLang="en-US" sz="3400" spc="-150"/>
          </a:p>
        </p:txBody>
      </p:sp>
      <p:sp>
        <p:nvSpPr>
          <p:cNvPr id="6" name="矩形 5"/>
          <p:cNvSpPr/>
          <p:nvPr/>
        </p:nvSpPr>
        <p:spPr>
          <a:xfrm>
            <a:off x="7930671" y="312122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唯见长江天际流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98713" y="390327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桃花潭水深千尺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38955" y="472142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天下谁人不识君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99502" y="549144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劝君更尽一杯酒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15753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下列加点字的注音完全正确的一项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芙蓉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送客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sònɡ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NEU-XT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玉壶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大雁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遁逃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dùn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单于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chán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砚池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yán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乾坤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qián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120541" y="25056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72641" y="35364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04093" y="353316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84035" y="430318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91423" y="430318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72641" y="50972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67996" y="508111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72640" y="583119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67995" y="583119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87766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下列加点字读音完全相同的一项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骑车　　轻骑　　坐骑　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塞外　　堵塞　　塞车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单于　　姓单　　单薄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将军　　将领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将来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7651309" y="10397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87766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下列诗句中朗读节奏划分不恰当的一项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寒雨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连江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夜入吴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平明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送客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楚山孤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欲将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轻骑逐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大雪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满弓刀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我家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洗砚池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头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朵朵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花开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墨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痕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8961987" y="1075856"/>
            <a:ext cx="5966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87766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下列加点字词解释有误的一项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平明送客楚山孤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天刚亮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月黑雁飞高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黑色的月亮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欲将轻骑逐</a:t>
            </a:r>
            <a:r>
              <a:rPr lang="zh-CN" altLang="zh-CN" sz="3400">
                <a:ea typeface="Calibri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骑兵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只留清气满乾坤</a:t>
            </a:r>
            <a:r>
              <a:rPr lang="zh-CN" altLang="zh-CN" sz="3400">
                <a:ea typeface="Calibri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天地间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7206132" y="10277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55498" y="2128408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86518" y="2894552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675487" y="3652542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032211" y="4458660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246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二、品读诗句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洛阳亲友如相问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一片冰心在玉壶。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冰心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。作者想用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冰心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告诉洛阳亲友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他的为人是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他和友人的情谊是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78553" y="2373096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像冰一样晶莹、纯洁的心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85285" y="313830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冰清玉洁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14186" y="396343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纯粹深厚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二、品读诗句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洛阳亲友如相问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一片冰心在玉壶。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用自己的话说说这两句诗的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669" y="3420766"/>
            <a:ext cx="1073203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洛阳的亲朋好友如果问起了我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一定要告诉他们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我的心就如这玉壶中的冰一般晶莹、纯洁。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836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下列对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欲将轻骑逐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大雪满弓刀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这两句诗理解不正确的一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)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这两句诗的意思是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正要率领轻装骑兵去追杀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漫天的大雪已落满弓和刀。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大雪满弓刀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说明雪太大了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追击敌人不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成功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114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下列对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欲将轻骑逐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大雪满弓刀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这两句诗理解不正确的一项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满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两个动词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写出了边防战士的英勇、果敢和环境恶劣。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这两句诗没有直接描写战斗场面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却可以让读者通过领悟诗意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想象出战争的场面。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18338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859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722</Words>
  <Application>Microsoft Office PowerPoint</Application>
  <PresentationFormat>自定义</PresentationFormat>
  <Paragraphs>134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Arial</vt:lpstr>
      <vt:lpstr>宋体</vt:lpstr>
      <vt:lpstr>方正大标宋简体</vt:lpstr>
      <vt:lpstr>方正隶变_GBK</vt:lpstr>
      <vt:lpstr>方正楷体_GBK</vt:lpstr>
      <vt:lpstr>华文宋体</vt:lpstr>
      <vt:lpstr>微软雅黑</vt:lpstr>
      <vt:lpstr>NEU-XT</vt:lpstr>
      <vt:lpstr>Calibri</vt:lpstr>
      <vt:lpstr>方正黑体_GBK</vt:lpstr>
      <vt:lpstr>NEU-HZ</vt:lpstr>
      <vt:lpstr>汉仪雅酷黑 95W</vt:lpstr>
      <vt:lpstr>NEU-BZ</vt:lpstr>
      <vt:lpstr>Wingdings</vt:lpstr>
      <vt:lpstr>方正小标宋_GBK</vt:lpstr>
      <vt:lpstr>方正仿宋_GBK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2026-03-24T03:07:50Z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