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0" r:id="rId5"/>
    <p:sldId id="528" r:id="rId6"/>
    <p:sldId id="523" r:id="rId7"/>
    <p:sldId id="529" r:id="rId8"/>
    <p:sldId id="524" r:id="rId9"/>
    <p:sldId id="530" r:id="rId10"/>
    <p:sldId id="525" r:id="rId11"/>
    <p:sldId id="526" r:id="rId12"/>
    <p:sldId id="498" r:id="rId13"/>
    <p:sldId id="427" r:id="rId14"/>
  </p:sldIdLst>
  <p:sldSz cx="12192000" cy="6858000"/>
  <p:notesSz cx="6858000" cy="9144000"/>
  <p:embeddedFontLst>
    <p:embeddedFont>
      <p:font typeface="方正大标宋简体" charset="-122"/>
      <p:regular r:id="rId15"/>
    </p:embeddedFont>
    <p:embeddedFont>
      <p:font typeface="方正隶变_GBK" pitchFamily="65" charset="-122"/>
      <p:regular r:id="rId16"/>
    </p:embeddedFont>
    <p:embeddedFont>
      <p:font typeface="方正楷体_GBK" pitchFamily="65" charset="-122"/>
      <p:regular r:id="rId17"/>
    </p:embeddedFont>
    <p:embeddedFont>
      <p:font typeface="微软雅黑" pitchFamily="34" charset="-122"/>
      <p:regular r:id="rId18"/>
      <p:bold r:id="rId19"/>
    </p:embeddedFont>
    <p:embeddedFont>
      <p:font typeface="NEU-XT" pitchFamily="18" charset="-122"/>
      <p:regular r:id="rId20"/>
    </p:embeddedFont>
    <p:embeddedFont>
      <p:font typeface="Calibri" pitchFamily="34" charset="0"/>
      <p:regular r:id="rId21"/>
      <p:bold r:id="rId22"/>
      <p:italic r:id="rId23"/>
      <p:boldItalic r:id="rId24"/>
    </p:embeddedFont>
    <p:embeddedFont>
      <p:font typeface="方正黑体_GBK" pitchFamily="65" charset="-122"/>
      <p:regular r:id="rId25"/>
    </p:embeddedFont>
    <p:embeddedFont>
      <p:font typeface="NEU-HZ" pitchFamily="2" charset="-122"/>
      <p:regular r:id="rId26"/>
      <p:italic r:id="rId27"/>
    </p:embeddedFont>
    <p:embeddedFont>
      <p:font typeface="NEU-BZ" pitchFamily="2" charset="-122"/>
      <p:regular r:id="rId28"/>
      <p:bold r:id="rId29"/>
      <p:italic r:id="rId30"/>
      <p:boldItalic r:id="rId31"/>
    </p:embeddedFont>
    <p:embeddedFont>
      <p:font typeface="方正小标宋_GBK" pitchFamily="65" charset="-122"/>
      <p:regular r:id="rId32"/>
    </p:embeddedFont>
    <p:embeddedFont>
      <p:font typeface="方正仿宋_GBK" pitchFamily="65" charset="-122"/>
      <p:regular r:id="rId33"/>
    </p:embeddedFont>
    <p:embeddedFont>
      <p:font typeface="方正书宋_GBK" pitchFamily="65" charset="-122"/>
      <p:regular r:id="rId34"/>
    </p:embeddedFont>
    <p:embeddedFont>
      <p:font typeface="方正大标宋_GBK" pitchFamily="65" charset="-122"/>
      <p:regular r:id="rId3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34" Type="http://schemas.openxmlformats.org/officeDocument/2006/relationships/font" Target="fonts/font20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font" Target="fonts/font19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font" Target="fonts/font18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font" Target="fonts/font1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font" Target="fonts/font16.fntdata"/><Relationship Id="rId35" Type="http://schemas.openxmlformats.org/officeDocument/2006/relationships/font" Target="fonts/font21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6" Type="http://schemas.openxmlformats.org/officeDocument/2006/relationships/image" Target="../media/image7.png"/><Relationship Id="rId5" Type="http://schemas.openxmlformats.org/officeDocument/2006/relationships/image" Target="../media/image6.TIF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5" Type="http://schemas.openxmlformats.org/officeDocument/2006/relationships/slide" Target="slide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4.TIF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5.png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5" Type="http://schemas.openxmlformats.org/officeDocument/2006/relationships/image" Target="../media/image5.png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第五单元综合训练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1399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五、根据要求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动笔写一写。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根据示意图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梳理参观动物园的路线图。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9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763325" y="2384158"/>
            <a:ext cx="4212305" cy="3547411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4" y="2198906"/>
            <a:ext cx="7415657" cy="4418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3349724" y="2348062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猴子馆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96405" y="2357987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熊猫馆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60309" y="3475021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天鹅湖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53468" y="3475021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骆驼馆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5460" y="3460883"/>
            <a:ext cx="19351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长颈鹿馆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37963" y="4678176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狮虎馆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01338" y="467817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象园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908437" y="4673964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海狮馆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9917"/>
            <a:ext cx="11333615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读一读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根据括号中的要求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在横线处补充恰当的语句。</a:t>
            </a:r>
          </a:p>
          <a:p>
            <a:pPr indent="722313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沿着山路向上走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踩着落叶铺成的地毯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听着昆虫的低鸣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呼吸着新鲜的空气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连脚步都轻快起来。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表示地点转换的过渡句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。往下一看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满山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秋色尽收眼底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黄叶似金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红叶如火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真可以称得上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层林尽染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了。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蜿蜒的盘山公路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 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用恰当的修辞手法补全句子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。此情此景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 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写自己的感受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1737" y="1909634"/>
            <a:ext cx="10850178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走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了大约两个小时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我终于登上了山顶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65560" y="4146993"/>
            <a:ext cx="654116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像一条飘逸的玉带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环绕在山腰上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1736" y="4688405"/>
            <a:ext cx="11044991" cy="1484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让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我觉得自己仿佛置身于一幅连绵不绝的画卷之中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236"/>
            <a:ext cx="11006455" cy="4722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六、习作。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题目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一次快乐的旅行</a:t>
            </a:r>
          </a:p>
          <a:p>
            <a:pPr indent="722313"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通过这一组课文的学习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我们与作者一起进行了快乐的旅行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欣赏了祖国的大好河山。请你学习课文中运用的描写景物的方法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按游览的顺序写一次你印象最深的旅行过程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注意写出景物的特点和旅行的感受。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另纸写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970935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根据拼音写词语。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中国航天人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不断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nǔ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lì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奋斗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使探索太空的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fàn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wéi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不断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kuò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dà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càn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làn</a:t>
            </a:r>
          </a:p>
          <a:p>
            <a:pPr>
              <a:lnSpc>
                <a:spcPct val="150000"/>
              </a:lnSpc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星空中留下了足迹。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60135" y="183730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努力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75534" y="254681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范围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94067" y="266402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扩大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79921" y="340493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灿烂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二、按要求进行选择。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下列词语中有错别字的一项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乳白　额角　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臀部　壤嵌　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紫色　杜鹃　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郁闷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石笋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6857216" y="186136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6668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眼前昏暗了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可是还能感觉左右和上方的山石似乎都在朝我挤压过来。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这句话要表达的意思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山石朝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挤压过来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这里的山石在移动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入洞的过程十分危险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孔隙很窄小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很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昏暗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8457425" y="178571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下面标点符号的用法正确的一项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这不是很伟大的奇观吗。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随着山势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溪流时而宽、时而窄、时而缓、时而急、溪声也时时变换调子。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内洞一团漆黑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什么都看不见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我排队等候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又仰卧在小船里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出了洞。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7831783" y="107585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2340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0859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三、按要求完成练习。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怎样小的小船呢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两个人并排仰卧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刚合适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再没法容第三个人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是这样小的小船。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仿写句子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怎样高的大树呢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是这样高的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大树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0021" y="3033603"/>
            <a:ext cx="10515599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抬头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仰望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它那粗壮的枝干已经与天接吻了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0859"/>
            <a:ext cx="11006455" cy="5798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同学们来到河坊街游览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感受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宋韵文化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并写下日记。请你给日记中的句子排序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恰当的是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喝完一杯中药凉茶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我继续前行。眼前的朱炳仁铜雕艺术博物馆颇有特色。</a:t>
            </a:r>
            <a:endParaRPr lang="zh-CN" altLang="zh-CN" sz="320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沿着河坊街的古路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我先走进胡庆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余</a:t>
            </a:r>
            <a:r>
              <a:rPr lang="zh-CN" altLang="zh-CN" sz="3200" smtClean="0">
                <a:latin typeface="Calibri"/>
                <a:ea typeface="方正楷体_GBK"/>
                <a:cs typeface="Times New Roman"/>
              </a:rPr>
              <a:t>堂</a:t>
            </a:r>
            <a:r>
              <a:rPr lang="en-US" altLang="zh-CN" sz="3200" smtClean="0">
                <a:latin typeface="方正楷体_GBK"/>
                <a:ea typeface="宋体"/>
                <a:cs typeface="Times New Roman"/>
              </a:rPr>
              <a:t>,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smtClean="0">
                <a:latin typeface="Calibri"/>
                <a:ea typeface="方正楷体_GBK"/>
                <a:cs typeface="Times New Roman"/>
              </a:rPr>
              <a:t>沉浸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在草药的香味中。</a:t>
            </a:r>
            <a:endParaRPr lang="zh-CN" altLang="zh-CN" sz="320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参观完杭州博物馆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我又乘兴登上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了</a:t>
            </a:r>
            <a:r>
              <a:rPr lang="zh-CN" altLang="zh-CN" sz="3200" smtClean="0">
                <a:latin typeface="Calibri"/>
                <a:ea typeface="方正楷体_GBK"/>
                <a:cs typeface="Times New Roman"/>
              </a:rPr>
              <a:t>城</a:t>
            </a:r>
            <a:endParaRPr lang="en-US" altLang="zh-CN" sz="32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smtClean="0">
                <a:latin typeface="Calibri"/>
                <a:ea typeface="方正楷体_GBK"/>
                <a:cs typeface="Times New Roman"/>
              </a:rPr>
              <a:t>隍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阁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这是一座精美的楼阁。</a:t>
            </a:r>
            <a:endParaRPr lang="zh-CN" altLang="zh-CN" sz="320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200" spc="-150">
                <a:latin typeface="Calibri"/>
                <a:ea typeface="方正楷体_GBK"/>
                <a:cs typeface="Times New Roman"/>
              </a:rPr>
              <a:t>接着</a:t>
            </a:r>
            <a:r>
              <a:rPr lang="en-US" altLang="zh-CN" sz="32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 spc="-150">
                <a:latin typeface="Calibri"/>
                <a:ea typeface="方正楷体_GBK"/>
                <a:cs typeface="Times New Roman"/>
              </a:rPr>
              <a:t>我又来到了杭州博物馆</a:t>
            </a:r>
            <a:r>
              <a:rPr lang="en-US" altLang="zh-CN" sz="32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 spc="-150">
                <a:latin typeface="Calibri"/>
                <a:ea typeface="方正楷体_GBK"/>
                <a:cs typeface="Times New Roman"/>
              </a:rPr>
              <a:t>这是浙江最具特色的博物馆之一。</a:t>
            </a:r>
            <a:endParaRPr lang="zh-CN" altLang="zh-CN" sz="3200" spc="-15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9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920840" y="3057691"/>
            <a:ext cx="3591075" cy="224359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787644" y="162930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②①④③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89682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0965"/>
            <a:ext cx="11006455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四、阅读材料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练习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endParaRPr lang="en-US" altLang="zh-CN" sz="3400" smtClean="0">
              <a:latin typeface="Calibri"/>
              <a:ea typeface="方正黑体_GBK"/>
              <a:cs typeface="Times New Roman"/>
            </a:endParaRPr>
          </a:p>
          <a:p>
            <a:pPr>
              <a:spcAft>
                <a:spcPts val="0"/>
              </a:spcAft>
            </a:pPr>
            <a:endParaRPr lang="en-US" altLang="zh-CN" sz="3400">
              <a:effectLst/>
              <a:latin typeface="Calibri"/>
              <a:ea typeface="方正黑体_GBK"/>
              <a:cs typeface="Times New Roman"/>
            </a:endParaRPr>
          </a:p>
          <a:p>
            <a:pPr>
              <a:spcAft>
                <a:spcPts val="0"/>
              </a:spcAft>
            </a:pPr>
            <a:endParaRPr lang="en-US" altLang="zh-CN" sz="3400" smtClean="0">
              <a:latin typeface="Calibri"/>
              <a:ea typeface="方正黑体_GBK"/>
              <a:cs typeface="Times New Roman"/>
            </a:endParaRPr>
          </a:p>
          <a:p>
            <a:pPr>
              <a:spcAft>
                <a:spcPts val="0"/>
              </a:spcAft>
            </a:pPr>
            <a:endParaRPr lang="en-US" altLang="zh-CN" sz="3400">
              <a:effectLst/>
              <a:latin typeface="Calibri"/>
              <a:ea typeface="方正黑体_GBK"/>
              <a:cs typeface="Times New Roman"/>
            </a:endParaRPr>
          </a:p>
          <a:p>
            <a:pPr>
              <a:spcAft>
                <a:spcPts val="0"/>
              </a:spcAft>
            </a:pPr>
            <a:endParaRPr lang="en-US" altLang="zh-CN" sz="3400" smtClean="0">
              <a:latin typeface="Calibri"/>
              <a:ea typeface="方正黑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学校端午节文化活动中</a:t>
            </a:r>
            <a:r>
              <a:rPr lang="en-US" altLang="zh-CN" sz="36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小玲想去观看歌舞表演</a:t>
            </a:r>
            <a:r>
              <a:rPr lang="en-US" altLang="zh-CN" sz="36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她应该去的地方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6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教学楼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宋体"/>
                <a:cs typeface="Times New Roman"/>
              </a:rPr>
              <a:t>    B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教学楼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宋体"/>
                <a:cs typeface="Times New Roman"/>
              </a:rPr>
              <a:t>       C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操场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宋体"/>
                <a:cs typeface="Times New Roman"/>
              </a:rPr>
              <a:t>    D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综合</a:t>
            </a:r>
            <a:r>
              <a:rPr lang="zh-CN" altLang="zh-CN" sz="3600" smtClean="0">
                <a:latin typeface="Calibri"/>
                <a:ea typeface="宋体"/>
                <a:cs typeface="Times New Roman"/>
              </a:rPr>
              <a:t>楼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952" y="1496518"/>
            <a:ext cx="11148963" cy="2022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3792378" y="4501499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0965"/>
            <a:ext cx="11006455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四、阅读材料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练习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endParaRPr lang="en-US" altLang="zh-CN" sz="3400" smtClean="0">
              <a:latin typeface="Calibri"/>
              <a:ea typeface="方正黑体_GBK"/>
              <a:cs typeface="Times New Roman"/>
            </a:endParaRPr>
          </a:p>
          <a:p>
            <a:pPr>
              <a:spcAft>
                <a:spcPts val="0"/>
              </a:spcAft>
            </a:pPr>
            <a:endParaRPr lang="en-US" altLang="zh-CN" sz="3400">
              <a:effectLst/>
              <a:latin typeface="Calibri"/>
              <a:ea typeface="方正黑体_GBK"/>
              <a:cs typeface="Times New Roman"/>
            </a:endParaRPr>
          </a:p>
          <a:p>
            <a:pPr>
              <a:spcAft>
                <a:spcPts val="0"/>
              </a:spcAft>
            </a:pPr>
            <a:endParaRPr lang="en-US" altLang="zh-CN" sz="3400" smtClean="0">
              <a:latin typeface="Calibri"/>
              <a:ea typeface="方正黑体_GBK"/>
              <a:cs typeface="Times New Roman"/>
            </a:endParaRPr>
          </a:p>
          <a:p>
            <a:pPr>
              <a:spcAft>
                <a:spcPts val="0"/>
              </a:spcAft>
            </a:pPr>
            <a:endParaRPr lang="en-US" altLang="zh-CN" sz="3400">
              <a:effectLst/>
              <a:latin typeface="Calibri"/>
              <a:ea typeface="方正黑体_GBK"/>
              <a:cs typeface="Times New Roman"/>
            </a:endParaRPr>
          </a:p>
          <a:p>
            <a:pPr>
              <a:spcAft>
                <a:spcPts val="0"/>
              </a:spcAft>
            </a:pPr>
            <a:endParaRPr lang="en-US" altLang="zh-CN" sz="3400" smtClean="0">
              <a:latin typeface="Calibri"/>
              <a:ea typeface="方正黑体_GBK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6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新生小玲在校园里遇到你</a:t>
            </a:r>
            <a:r>
              <a:rPr lang="en-US" altLang="zh-CN" sz="36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向你询问如何走到观看歌舞表演的地方。请根据上图</a:t>
            </a:r>
            <a:r>
              <a:rPr lang="en-US" altLang="zh-CN" sz="36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写出你对小玲说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的话</a:t>
            </a:r>
            <a:r>
              <a:rPr lang="zh-CN" altLang="zh-CN" sz="36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600">
              <a:latin typeface="Calibri"/>
              <a:ea typeface="宋体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952" y="1496518"/>
            <a:ext cx="11148963" cy="2022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686123" y="4507216"/>
            <a:ext cx="10555049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沿着这条通道往前直行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会经过小操场和综合楼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然后过一个十字路口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在你的右侧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你就能看到观看歌舞表演的教学楼</a:t>
            </a:r>
            <a:r>
              <a:rPr lang="en-US" altLang="zh-CN" sz="360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2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了。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6729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689</Words>
  <Application>Microsoft Office PowerPoint</Application>
  <PresentationFormat>自定义</PresentationFormat>
  <Paragraphs>104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2" baseType="lpstr">
      <vt:lpstr>Arial</vt:lpstr>
      <vt:lpstr>宋体</vt:lpstr>
      <vt:lpstr>方正大标宋简体</vt:lpstr>
      <vt:lpstr>方正隶变_GBK</vt:lpstr>
      <vt:lpstr>方正楷体_GBK</vt:lpstr>
      <vt:lpstr>微软雅黑</vt:lpstr>
      <vt:lpstr>NEU-XT</vt:lpstr>
      <vt:lpstr>Calibri</vt:lpstr>
      <vt:lpstr>方正黑体_GBK</vt:lpstr>
      <vt:lpstr>NEU-HZ</vt:lpstr>
      <vt:lpstr>汉仪雅酷黑 95W</vt:lpstr>
      <vt:lpstr>NEU-BZ</vt:lpstr>
      <vt:lpstr>Wingdings</vt:lpstr>
      <vt:lpstr>方正小标宋_GBK</vt:lpstr>
      <vt:lpstr>方正仿宋_GBK</vt:lpstr>
      <vt:lpstr>Times New Roman</vt:lpstr>
      <vt:lpstr>方正书宋_GBK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249</cp:revision>
  <dcterms:created xsi:type="dcterms:W3CDTF">2019-06-19T02:08:00Z</dcterms:created>
  <dcterms:modified xsi:type="dcterms:W3CDTF">2026-03-24T00:25:59Z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