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8" r:id="rId3"/>
    <p:sldId id="527" r:id="rId4"/>
    <p:sldId id="489" r:id="rId5"/>
    <p:sldId id="520" r:id="rId6"/>
    <p:sldId id="523" r:id="rId7"/>
    <p:sldId id="524" r:id="rId8"/>
    <p:sldId id="528" r:id="rId9"/>
    <p:sldId id="529" r:id="rId10"/>
    <p:sldId id="525" r:id="rId11"/>
    <p:sldId id="530" r:id="rId12"/>
    <p:sldId id="526" r:id="rId13"/>
    <p:sldId id="522" r:id="rId14"/>
    <p:sldId id="532" r:id="rId15"/>
    <p:sldId id="531" r:id="rId16"/>
    <p:sldId id="427" r:id="rId17"/>
  </p:sldIdLst>
  <p:sldSz cx="12192000" cy="6858000"/>
  <p:notesSz cx="6858000" cy="9144000"/>
  <p:embeddedFontLst>
    <p:embeddedFont>
      <p:font typeface="方正大标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楷体_GBK" pitchFamily="65" charset="-122"/>
      <p:regular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黑体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NEU-HZ" pitchFamily="2" charset="-122"/>
      <p:regular r:id="rId31"/>
      <p:italic r:id="rId32"/>
    </p:embeddedFont>
    <p:embeddedFont>
      <p:font typeface="方正隶变_GBK" pitchFamily="65" charset="-122"/>
      <p:regular r:id="rId33"/>
    </p:embeddedFont>
    <p:embeddedFont>
      <p:font typeface="微软雅黑" pitchFamily="34" charset="-122"/>
      <p:regular r:id="rId34"/>
      <p:bold r:id="rId35"/>
    </p:embeddedFont>
    <p:embeddedFont>
      <p:font typeface="方正魏碑_GBK" pitchFamily="65" charset="-122"/>
      <p:regular r:id="rId36"/>
    </p:embeddedFont>
    <p:embeddedFont>
      <p:font typeface="方正书宋_GBK" pitchFamily="65" charset="-122"/>
      <p:regular r:id="rId37"/>
    </p:embeddedFont>
    <p:embeddedFont>
      <p:font typeface="方正大标宋简体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第七单元综合训练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五、根据语境把名言补充完整。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看到残奥会上运动健儿奋勇拼搏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我想到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天行健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生活不可能一帆风顺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面对失败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我们要做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尤人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的强者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724" y="233917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君子以自强不息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67400" y="313830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不怨天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五、根据语境把名言补充完整。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《孟子》告诫我们处在忧虑祸患中可以使人或国家生存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处在安逸享乐中可以使人或国家消亡的句子是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《老子》中说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这告诉我们能战胜别人的人是有力量的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能战胜自己的人才是真正的强者。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69791" y="2351203"/>
            <a:ext cx="9767563" cy="1385574"/>
            <a:chOff x="1069791" y="2351203"/>
            <a:chExt cx="9767563" cy="1385574"/>
          </a:xfrm>
        </p:grpSpPr>
        <p:sp>
          <p:nvSpPr>
            <p:cNvPr id="6" name="矩形 5"/>
            <p:cNvSpPr/>
            <p:nvPr/>
          </p:nvSpPr>
          <p:spPr>
            <a:xfrm>
              <a:off x="9780654" y="2351203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生于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069791" y="3121224"/>
              <a:ext cx="323678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忧患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而死于安乐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083446" y="39323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胜人者有力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60366" y="391336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自胜者强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036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六、班级要竞选新班长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你是候选人之一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请你在讲台上作自我介绍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0570" y="2441002"/>
            <a:ext cx="110039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大家好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我叫李明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我想竞选咱们班的班长。我的学习成绩可能不是最好的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但我学习态度认真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而且之前有过当班长的经验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所以我有能力为大家做好服务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也有信心带领大家把我们的班集体建设得更好。谢谢大家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64838"/>
            <a:ext cx="1100645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七、非连续性文本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阅读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299066"/>
              </p:ext>
            </p:extLst>
          </p:nvPr>
        </p:nvGraphicFramePr>
        <p:xfrm>
          <a:off x="689976" y="1658271"/>
          <a:ext cx="10595644" cy="4892726"/>
        </p:xfrm>
        <a:graphic>
          <a:graphicData uri="http://schemas.openxmlformats.org/drawingml/2006/table">
            <a:tbl>
              <a:tblPr firstRow="1" firstCol="1" bandRow="1"/>
              <a:tblGrid>
                <a:gridCol w="2089319"/>
                <a:gridCol w="6127711"/>
                <a:gridCol w="2378614"/>
              </a:tblGrid>
              <a:tr h="6549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分类优点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垃圾种类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解决办法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066"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减少污染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kern="1200">
                          <a:solidFill>
                            <a:schemeClr val="tx1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变废为宝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厨余垃圾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剩饭剩菜、骨头等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改进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分类</a:t>
                      </a:r>
                      <a:endParaRPr lang="en-US" altLang="zh-CN" sz="34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回收设施</a:t>
                      </a:r>
                      <a:endParaRPr lang="en-US" altLang="zh-CN" sz="34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改善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垃圾</a:t>
                      </a:r>
                      <a:endParaRPr lang="en-US" altLang="zh-CN" sz="3400" smtClean="0">
                        <a:effectLst/>
                        <a:latin typeface="Calibri"/>
                        <a:ea typeface="方正楷体_GBK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储运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形式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72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有害垃圾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电池、荧光灯管、过期药品等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166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其他垃圾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砖块陶瓷、渣土、纸巾等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6173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可回收物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废纸、塑料、玻璃等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上表从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这三个方面对垃圾分类的情况作了说明。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做一个垃圾分类小达人吧。下列垃圾如何分类呢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旧电池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破碎的花盆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旧荧光灯管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鸡骨头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过期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眼药水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剩饭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用过的面纸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空的塑料瓶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可回收物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余垃圾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 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有害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垃圾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其他垃圾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6718" y="84107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分类优点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76801" y="8781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垃圾种类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88443" y="86111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解决办法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6205" y="51545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88443" y="51716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18473" y="591255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①③⑤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88443" y="59055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②⑦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020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生活中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你有很多熟悉的人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请选择其中一位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写一篇作文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介绍给大家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的外貌、性格特点写清楚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题目自拟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不少于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350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另纸写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83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01051" y="861024"/>
            <a:ext cx="1111086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下列词语中没有错别字的一项是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行驶　零晨　践行　猝然而至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洛阳　唯持　混乱　小心翼翼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主宰　调谴　贤惠　惊慌失错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窟窿　芙蓉　岗位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势不可当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5982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01051" y="861024"/>
            <a:ext cx="11110863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依次填入下面语段横线处的词语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最恰当的一项是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他是一个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可亲的人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做任何事都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。而且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他总是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地帮助别人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遇到危险也能做到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、冷静处理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是一个值得我们学习的榜样。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和蔼 彬彬有礼 慷慨 心急如焚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贤惠 彬彬有礼 和蔼 临危不惧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和蔼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勤勤恳恳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慷慨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临危不惧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贤惠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勤勤恳恳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和蔼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心急如焚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22319" y="8610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477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401051" y="861024"/>
            <a:ext cx="112816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小新想劝同桌不要总是跟别人比成绩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战胜自己的人才是真正的强者。你认为他引用下面的哪一句名言更合适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天行健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君子以自强不息。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《周易》</a:t>
            </a:r>
            <a:endParaRPr lang="en-US" altLang="zh-CN" sz="34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胜人者有力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自胜者强。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《老子》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生于忧患而死于安乐。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《孟子》</a:t>
            </a:r>
            <a:endParaRPr lang="en-US" altLang="zh-CN" sz="3400" smtClean="0"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不怨天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不尤人。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《论语》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827637" y="18579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3095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二、选择恰当的生字填在括号里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燥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焦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天气干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　　　 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俱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一应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临危不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描写人物心情的词语是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这样的词语我还知道有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描写人物品质的词语是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这样的词语我还知道有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6837" y="1833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6016" y="1833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95911" y="25227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46016" y="26652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324276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焦躁不安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78787" y="399953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心急如焚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86275" y="399758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临危不惧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20391" y="478158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舍生忘死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499991"/>
            <a:ext cx="1100645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三、用修改符号修改下面的语段。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共四处错误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)</a:t>
            </a: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3400">
                <a:latin typeface="Calibri"/>
                <a:ea typeface="宋体"/>
                <a:cs typeface="Times New Roman"/>
              </a:rPr>
              <a:t>来到博物馆第四展区，只见“近代风云，烽火岁月”八个大字映入眼睛。墙上挂满了照片，每一张照片背后都藏着一个感人的故事，每一个故事都在诉说着讲着中国人民英勇斗争的光辉历史。我不禁感叹：我们现在这样无忧无虏的生活真是来之不易！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78673" y="1347353"/>
            <a:ext cx="1681149" cy="1315827"/>
            <a:chOff x="1078673" y="1347353"/>
            <a:chExt cx="1681149" cy="1315827"/>
          </a:xfrm>
        </p:grpSpPr>
        <p:grpSp>
          <p:nvGrpSpPr>
            <p:cNvPr id="8" name="组合 7"/>
            <p:cNvGrpSpPr/>
            <p:nvPr/>
          </p:nvGrpSpPr>
          <p:grpSpPr>
            <a:xfrm rot="10800000">
              <a:off x="1078673" y="1378999"/>
              <a:ext cx="1676558" cy="1284181"/>
              <a:chOff x="1451606" y="4573213"/>
              <a:chExt cx="1676558" cy="1284181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1451606" y="5305132"/>
                <a:ext cx="1126804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2573329" y="5565227"/>
                <a:ext cx="378151" cy="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2939089" y="4849346"/>
                <a:ext cx="0" cy="705722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2762404" y="4617720"/>
                <a:ext cx="189076" cy="231626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2939089" y="4573213"/>
                <a:ext cx="189075" cy="26860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/>
            <p:cNvSpPr/>
            <p:nvPr/>
          </p:nvSpPr>
          <p:spPr>
            <a:xfrm>
              <a:off x="1703122" y="1347353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我的</a:t>
              </a:r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88368" y="2394580"/>
            <a:ext cx="1864895" cy="1091079"/>
            <a:chOff x="4029586" y="2187348"/>
            <a:chExt cx="1864895" cy="1091079"/>
          </a:xfrm>
        </p:grpSpPr>
        <p:sp>
          <p:nvSpPr>
            <p:cNvPr id="16" name="圆角矩形 15"/>
            <p:cNvSpPr/>
            <p:nvPr/>
          </p:nvSpPr>
          <p:spPr>
            <a:xfrm>
              <a:off x="4029586" y="2726165"/>
              <a:ext cx="915793" cy="552262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945380" y="2187348"/>
              <a:ext cx="949101" cy="552262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549140" y="2369619"/>
              <a:ext cx="396240" cy="358341"/>
            </a:xfrm>
            <a:custGeom>
              <a:avLst/>
              <a:gdLst>
                <a:gd name="connsiteX0" fmla="*/ 0 w 396240"/>
                <a:gd name="connsiteY0" fmla="*/ 358341 h 358341"/>
                <a:gd name="connsiteX1" fmla="*/ 76200 w 396240"/>
                <a:gd name="connsiteY1" fmla="*/ 45921 h 358341"/>
                <a:gd name="connsiteX2" fmla="*/ 396240 w 396240"/>
                <a:gd name="connsiteY2" fmla="*/ 7821 h 35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6240" h="358341">
                  <a:moveTo>
                    <a:pt x="0" y="358341"/>
                  </a:moveTo>
                  <a:cubicBezTo>
                    <a:pt x="5080" y="231341"/>
                    <a:pt x="10160" y="104341"/>
                    <a:pt x="76200" y="45921"/>
                  </a:cubicBezTo>
                  <a:cubicBezTo>
                    <a:pt x="142240" y="-12499"/>
                    <a:pt x="269240" y="-2339"/>
                    <a:pt x="396240" y="7821"/>
                  </a:cubicBezTo>
                </a:path>
              </a:pathLst>
            </a:custGeom>
            <a:ln w="15875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4056034" y="23344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眼帘</a:t>
            </a: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264316" y="3311363"/>
            <a:ext cx="1941281" cy="1348239"/>
            <a:chOff x="7133866" y="3859272"/>
            <a:chExt cx="1941281" cy="1348239"/>
          </a:xfrm>
        </p:grpSpPr>
        <p:sp>
          <p:nvSpPr>
            <p:cNvPr id="21" name="弧形 20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133866" y="3859272"/>
              <a:ext cx="1515519" cy="1228776"/>
              <a:chOff x="7133866" y="3859272"/>
              <a:chExt cx="1515519" cy="1228776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7133866" y="4535786"/>
                <a:ext cx="893233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  <p:grpSp>
        <p:nvGrpSpPr>
          <p:cNvPr id="32" name="组合 31"/>
          <p:cNvGrpSpPr/>
          <p:nvPr/>
        </p:nvGrpSpPr>
        <p:grpSpPr>
          <a:xfrm>
            <a:off x="1046178" y="5424246"/>
            <a:ext cx="1226317" cy="1180489"/>
            <a:chOff x="1046178" y="5424246"/>
            <a:chExt cx="1226317" cy="1180489"/>
          </a:xfrm>
        </p:grpSpPr>
        <p:grpSp>
          <p:nvGrpSpPr>
            <p:cNvPr id="27" name="组合 26"/>
            <p:cNvGrpSpPr/>
            <p:nvPr/>
          </p:nvGrpSpPr>
          <p:grpSpPr>
            <a:xfrm>
              <a:off x="1046178" y="5513656"/>
              <a:ext cx="1145650" cy="1091079"/>
              <a:chOff x="4269685" y="2187348"/>
              <a:chExt cx="1145650" cy="1091079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4269685" y="2726165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4945380" y="218734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4549140" y="2369619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1651812" y="5424246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Calibri"/>
                  <a:ea typeface="宋体"/>
                  <a:cs typeface="Times New Roman"/>
                </a:rPr>
                <a:t>虑</a:t>
              </a:r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3456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小兰在周记中写张超跳高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不知道怎样描写动作。请你帮她补充完整。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裁判员一声令下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只见他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到横杆下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左腿一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右腿一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身子一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像一只飞燕般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过横杆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34220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85469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10789" y="42318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7016" y="42318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89016" y="42369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2132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小兰在周记中写张超跳高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不知道怎样描写动作。请你帮她补充完整。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你也用一组连续的动作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写一写同学参加运动会时的表现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085" y="3983485"/>
            <a:ext cx="1071783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只见李明右手托着铅球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放在右肩上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左脚向前迈一步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右脚点地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右腿绷紧。突然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他身体前倾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右手猛地发力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将铅球推了出去。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261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2132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人们半裸着身子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奔跑着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尖叫着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哭泣着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惊恐万状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一片混乱。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仿写排比句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en-US" altLang="zh-CN" sz="3400" u="sng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en-US" altLang="zh-CN" sz="3400" u="sng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我们哪里有近道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还不是和你们走的同一条道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改为陈述句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063" y="4760602"/>
            <a:ext cx="77563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我们没有近道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和你们走的是同一条道。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832" y="2289812"/>
            <a:ext cx="10551694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春天来了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阳光变暖了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小草变绿了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花儿变红了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一派生机勃勃的景象。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707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900</Words>
  <Application>Microsoft Office PowerPoint</Application>
  <PresentationFormat>自定义</PresentationFormat>
  <Paragraphs>142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方正大标宋_GBK</vt:lpstr>
      <vt:lpstr>Wingdings</vt:lpstr>
      <vt:lpstr>方正小标宋_GBK</vt:lpstr>
      <vt:lpstr>方正仿宋_GBK</vt:lpstr>
      <vt:lpstr>汉仪雅酷黑 95W</vt:lpstr>
      <vt:lpstr>方正楷体_GBK</vt:lpstr>
      <vt:lpstr>NEU-BZ</vt:lpstr>
      <vt:lpstr>方正黑体_GBK</vt:lpstr>
      <vt:lpstr>Times New Roman</vt:lpstr>
      <vt:lpstr>Calibri</vt:lpstr>
      <vt:lpstr>NEU-HZ</vt:lpstr>
      <vt:lpstr>方正隶变_GBK</vt:lpstr>
      <vt:lpstr>微软雅黑</vt:lpstr>
      <vt:lpstr>方正魏碑_GBK</vt:lpstr>
      <vt:lpstr>方正书宋_GBK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2026-03-26T06:11:23Z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