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511" r:id="rId8"/>
    <p:sldId id="427" r:id="rId9"/>
  </p:sldIdLst>
  <p:sldSz cx="12192000" cy="6858000"/>
  <p:notesSz cx="6858000" cy="9144000"/>
  <p:embeddedFontLst>
    <p:embeddedFont>
      <p:font typeface="微软雅黑" pitchFamily="34" charset="-122"/>
      <p:regular r:id="rId10"/>
      <p:bold r:id="rId11"/>
    </p:embeddedFont>
    <p:embeddedFont>
      <p:font typeface="NEU-XT" pitchFamily="18" charset="-122"/>
      <p:regular r:id="rId12"/>
    </p:embeddedFont>
    <p:embeddedFont>
      <p:font typeface="方正大标宋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NEU-HZ" pitchFamily="2" charset="-122"/>
      <p:regular r:id="rId15"/>
      <p:italic r:id="rId16"/>
    </p:embeddedFont>
    <p:embeddedFont>
      <p:font typeface="方正书宋_GBK" pitchFamily="65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楷体_GBK" pitchFamily="65" charset="-122"/>
      <p:regular r:id="rId22"/>
    </p:embeddedFont>
    <p:embeddedFont>
      <p:font typeface="方正大标宋简体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华文宋体" pitchFamily="2" charset="-122"/>
      <p:regular r:id="rId28"/>
    </p:embeddedFont>
    <p:embeddedFont>
      <p:font typeface="方正小标宋_GBK" pitchFamily="65" charset="-122"/>
      <p:regular r:id="rId29"/>
    </p:embeddedFont>
    <p:embeddedFont>
      <p:font typeface="方正隶变_GBK" pitchFamily="65" charset="-122"/>
      <p:regular r:id="rId30"/>
    </p:embeddedFont>
    <p:embeddedFont>
      <p:font typeface="方正黑体_GBK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“诺曼底号”遇难记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给加点的字选择正确的读音。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弥漫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mí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哭泣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lì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qì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剖开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pōu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pāo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负载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zǎi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zài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酣睡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gān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hān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机械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jiè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xiè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9" y="211648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75729" y="211648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812224" y="21243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41048" y="289767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54625" y="28495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281454" y="286948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631164" y="189240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705531" y="192849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182660" y="190443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597068" y="269140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637909" y="268385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820336" y="266156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736319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328"/>
          <a:stretch/>
        </p:blipFill>
        <p:spPr bwMode="auto">
          <a:xfrm>
            <a:off x="450850" y="1586487"/>
            <a:ext cx="11290300" cy="470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93" b="32884"/>
          <a:stretch/>
        </p:blipFill>
        <p:spPr bwMode="auto">
          <a:xfrm>
            <a:off x="450850" y="3826057"/>
            <a:ext cx="11290300" cy="469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23357" y="2086640"/>
            <a:ext cx="2092662" cy="1090390"/>
            <a:chOff x="1987734" y="1843323"/>
            <a:chExt cx="2092662" cy="1090390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535362"/>
              </p:ext>
            </p:extLst>
          </p:nvPr>
        </p:nvGraphicFramePr>
        <p:xfrm>
          <a:off x="450850" y="213669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2813631" y="2082336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630355"/>
              </p:ext>
            </p:extLst>
          </p:nvPr>
        </p:nvGraphicFramePr>
        <p:xfrm>
          <a:off x="2841124" y="213238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5044069" y="2092445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077591"/>
              </p:ext>
            </p:extLst>
          </p:nvPr>
        </p:nvGraphicFramePr>
        <p:xfrm>
          <a:off x="5071562" y="214249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施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7338087" y="2088141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872678"/>
              </p:ext>
            </p:extLst>
          </p:nvPr>
        </p:nvGraphicFramePr>
        <p:xfrm>
          <a:off x="7365580" y="213819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9644401" y="2081914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990948"/>
              </p:ext>
            </p:extLst>
          </p:nvPr>
        </p:nvGraphicFramePr>
        <p:xfrm>
          <a:off x="9671894" y="213196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践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438598" y="4356595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863762"/>
              </p:ext>
            </p:extLst>
          </p:nvPr>
        </p:nvGraphicFramePr>
        <p:xfrm>
          <a:off x="466091" y="440664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2828872" y="4352291"/>
            <a:ext cx="2092662" cy="1090390"/>
            <a:chOff x="1987734" y="1843323"/>
            <a:chExt cx="2092662" cy="1090390"/>
          </a:xfrm>
        </p:grpSpPr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788218"/>
              </p:ext>
            </p:extLst>
          </p:nvPr>
        </p:nvGraphicFramePr>
        <p:xfrm>
          <a:off x="2856365" y="44023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遣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5059310" y="4362400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233440"/>
              </p:ext>
            </p:extLst>
          </p:nvPr>
        </p:nvGraphicFramePr>
        <p:xfrm>
          <a:off x="5086803" y="441245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41" name="组合 40"/>
          <p:cNvGrpSpPr/>
          <p:nvPr/>
        </p:nvGrpSpPr>
        <p:grpSpPr>
          <a:xfrm>
            <a:off x="7353328" y="4358096"/>
            <a:ext cx="2092662" cy="1090390"/>
            <a:chOff x="1987734" y="1843323"/>
            <a:chExt cx="2092662" cy="1090390"/>
          </a:xfrm>
        </p:grpSpPr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4" name="表格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026782"/>
              </p:ext>
            </p:extLst>
          </p:nvPr>
        </p:nvGraphicFramePr>
        <p:xfrm>
          <a:off x="7380821" y="440814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45" name="组合 44"/>
          <p:cNvGrpSpPr/>
          <p:nvPr/>
        </p:nvGrpSpPr>
        <p:grpSpPr>
          <a:xfrm>
            <a:off x="9659642" y="4351869"/>
            <a:ext cx="2092662" cy="1090390"/>
            <a:chOff x="1987734" y="1843323"/>
            <a:chExt cx="2092662" cy="1090390"/>
          </a:xfrm>
        </p:grpSpPr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8" name="表格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588777"/>
              </p:ext>
            </p:extLst>
          </p:nvPr>
        </p:nvGraphicFramePr>
        <p:xfrm>
          <a:off x="9687135" y="440192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0979" y="86893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三、选字填空。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1619417"/>
            <a:ext cx="1171575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785985" y="2122601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轮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5985" y="2715055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伦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19962" y="2135598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嘶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37602" y="2654896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撕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29984" y="2092515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错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29984" y="2654895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措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80920" y="2122601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部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889629" y="2696035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剖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四、补充本课中的四字词语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小心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 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失措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 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自若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失魂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忠于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有序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 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不动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舍己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没有一个海员能与哈尔威船长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。在他的指挥下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救援工作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1735650" y="1869940"/>
            <a:ext cx="17443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翼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05682" y="1826857"/>
            <a:ext cx="16466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惊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9825" y="1833844"/>
            <a:ext cx="17443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镇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4149" y="2615897"/>
            <a:ext cx="21355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提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34945" y="2615897"/>
            <a:ext cx="18421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落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26159" y="2615896"/>
            <a:ext cx="18421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职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3456" y="3385918"/>
            <a:ext cx="17443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井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56790" y="3404936"/>
            <a:ext cx="17443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纹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020617" y="3422013"/>
            <a:ext cx="17443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救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91991" y="419203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相提并论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00251" y="49259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井然有序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四、补充本课中的四字词语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小心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 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失措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 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自若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失魂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忠于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有序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 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不动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舍己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面对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的人们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交警们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地指挥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交通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1735650" y="1869940"/>
            <a:ext cx="17443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翼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翼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05682" y="1826857"/>
            <a:ext cx="16466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惊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慌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79825" y="1833844"/>
            <a:ext cx="17443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镇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定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54149" y="2615897"/>
            <a:ext cx="21355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提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论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34945" y="2615897"/>
            <a:ext cx="18421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落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魄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26159" y="2615896"/>
            <a:ext cx="18421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职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守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3456" y="3385918"/>
            <a:ext cx="17443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井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然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56790" y="3404936"/>
            <a:ext cx="17443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纹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丝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020617" y="3422013"/>
            <a:ext cx="17443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救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5612" y="415593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惊慌失措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13886" y="418504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镇定自若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852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四、补充本课中的四字词语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小心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 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失措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 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自若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失魂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忠于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有序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 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不动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舍己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船快沉下去了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哈尔威船长犹如铁铸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。他一生都要求自己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1735650" y="1869940"/>
            <a:ext cx="17443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翼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翼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05682" y="1826857"/>
            <a:ext cx="16466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惊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慌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79825" y="1833844"/>
            <a:ext cx="17443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镇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定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54149" y="2615897"/>
            <a:ext cx="21355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提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论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34945" y="2615897"/>
            <a:ext cx="18421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落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魄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26159" y="2615896"/>
            <a:ext cx="18421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职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守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3456" y="3385918"/>
            <a:ext cx="17443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井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然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56790" y="3404936"/>
            <a:ext cx="17443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纹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丝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020617" y="3422013"/>
            <a:ext cx="17443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救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1811" y="419203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纹丝不动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14254" y="484872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忠于职守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999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257</Words>
  <Application>Microsoft Office PowerPoint</Application>
  <PresentationFormat>自定义</PresentationFormat>
  <Paragraphs>114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Arial</vt:lpstr>
      <vt:lpstr>宋体</vt:lpstr>
      <vt:lpstr>微软雅黑</vt:lpstr>
      <vt:lpstr>NEU-XT</vt:lpstr>
      <vt:lpstr>方正大标宋_GBK</vt:lpstr>
      <vt:lpstr>Wingdings</vt:lpstr>
      <vt:lpstr>方正仿宋_GBK</vt:lpstr>
      <vt:lpstr>NEU-HZ</vt:lpstr>
      <vt:lpstr>汉仪雅酷黑 95W</vt:lpstr>
      <vt:lpstr>方正书宋_GBK</vt:lpstr>
      <vt:lpstr>NEU-BZ</vt:lpstr>
      <vt:lpstr>楷体</vt:lpstr>
      <vt:lpstr>方正楷体_GBK</vt:lpstr>
      <vt:lpstr>方正大标宋简体</vt:lpstr>
      <vt:lpstr>Times New Roman</vt:lpstr>
      <vt:lpstr>Calibri</vt:lpstr>
      <vt:lpstr>华文宋体</vt:lpstr>
      <vt:lpstr>方正小标宋_GBK</vt:lpstr>
      <vt:lpstr>方正隶变_GBK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240</cp:revision>
  <dcterms:created xsi:type="dcterms:W3CDTF">2019-06-19T02:08:00Z</dcterms:created>
  <dcterms:modified xsi:type="dcterms:W3CDTF">2026-03-23T03:23:44Z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