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7" r:id="rId4"/>
    <p:sldId id="520" r:id="rId5"/>
    <p:sldId id="528" r:id="rId6"/>
    <p:sldId id="523" r:id="rId7"/>
    <p:sldId id="529" r:id="rId8"/>
    <p:sldId id="530" r:id="rId9"/>
    <p:sldId id="531" r:id="rId10"/>
    <p:sldId id="524" r:id="rId11"/>
    <p:sldId id="533" r:id="rId12"/>
    <p:sldId id="525" r:id="rId13"/>
    <p:sldId id="526" r:id="rId14"/>
    <p:sldId id="532" r:id="rId15"/>
    <p:sldId id="498" r:id="rId16"/>
    <p:sldId id="427" r:id="rId17"/>
  </p:sldIdLst>
  <p:sldSz cx="12192000" cy="6858000"/>
  <p:notesSz cx="6858000" cy="9144000"/>
  <p:embeddedFontLst>
    <p:embeddedFont>
      <p:font typeface="方正大标宋简体" charset="-122"/>
      <p:regular r:id="rId18"/>
    </p:embeddedFont>
    <p:embeddedFont>
      <p:font typeface="微软雅黑" pitchFamily="34" charset="-122"/>
      <p:regular r:id="rId19"/>
      <p:bold r:id="rId20"/>
    </p:embeddedFont>
    <p:embeddedFont>
      <p:font typeface="方正魏碑_GBK" pitchFamily="65" charset="-122"/>
      <p:regular r:id="rId21"/>
    </p:embeddedFont>
    <p:embeddedFont>
      <p:font typeface="方正书宋_GBK" pitchFamily="65" charset="-122"/>
      <p:regular r:id="rId22"/>
    </p:embeddedFont>
    <p:embeddedFont>
      <p:font typeface="方正楷体_GBK" pitchFamily="65" charset="-122"/>
      <p:regular r:id="rId23"/>
    </p:embeddedFont>
    <p:embeddedFont>
      <p:font typeface="NEU-XT" pitchFamily="18" charset="-122"/>
      <p:regular r:id="rId24"/>
    </p:embeddedFont>
    <p:embeddedFont>
      <p:font typeface="Calibri" pitchFamily="34" charset="0"/>
      <p:regular r:id="rId25"/>
      <p:bold r:id="rId26"/>
      <p:italic r:id="rId27"/>
      <p:boldItalic r:id="rId28"/>
    </p:embeddedFont>
    <p:embeddedFont>
      <p:font typeface="NEU-BZ" pitchFamily="2" charset="-122"/>
      <p:regular r:id="rId29"/>
      <p:bold r:id="rId30"/>
      <p:italic r:id="rId31"/>
      <p:boldItalic r:id="rId32"/>
    </p:embeddedFont>
    <p:embeddedFont>
      <p:font typeface="华文宋体" pitchFamily="2" charset="-122"/>
      <p:regular r:id="rId33"/>
    </p:embeddedFont>
    <p:embeddedFont>
      <p:font typeface="方正隶变_GBK" pitchFamily="65" charset="-122"/>
      <p:regular r:id="rId34"/>
    </p:embeddedFont>
    <p:embeddedFont>
      <p:font typeface="方正大标宋_GBK" pitchFamily="65" charset="-122"/>
      <p:regular r:id="rId35"/>
    </p:embeddedFont>
    <p:embeddedFont>
      <p:font typeface="方正仿宋_GBK" pitchFamily="65" charset="-122"/>
      <p:regular r:id="rId36"/>
    </p:embeddedFont>
    <p:embeddedFont>
      <p:font typeface="NEU-HZ" pitchFamily="2" charset="-122"/>
      <p:regular r:id="rId37"/>
      <p:italic r:id="rId38"/>
    </p:embeddedFont>
    <p:embeddedFont>
      <p:font typeface="方正黑体_GBK" pitchFamily="65" charset="-122"/>
      <p:regular r:id="rId39"/>
    </p:embeddedFont>
    <p:embeddedFont>
      <p:font typeface="方正小标宋_GBK" pitchFamily="65" charset="-122"/>
      <p:regular r:id="rId4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9" Type="http://schemas.openxmlformats.org/officeDocument/2006/relationships/font" Target="fonts/font22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34" Type="http://schemas.openxmlformats.org/officeDocument/2006/relationships/font" Target="fonts/font17.fntdata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8.fntdata"/><Relationship Id="rId33" Type="http://schemas.openxmlformats.org/officeDocument/2006/relationships/font" Target="fonts/font16.fntdata"/><Relationship Id="rId38" Type="http://schemas.openxmlformats.org/officeDocument/2006/relationships/font" Target="fonts/font21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41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openxmlformats.org/officeDocument/2006/relationships/font" Target="fonts/font15.fntdata"/><Relationship Id="rId37" Type="http://schemas.openxmlformats.org/officeDocument/2006/relationships/font" Target="fonts/font20.fntdata"/><Relationship Id="rId40" Type="http://schemas.openxmlformats.org/officeDocument/2006/relationships/font" Target="fonts/font23.fntdata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36" Type="http://schemas.openxmlformats.org/officeDocument/2006/relationships/font" Target="fonts/font19.fntdata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font" Target="fonts/font14.fntdata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font" Target="fonts/font13.fntdata"/><Relationship Id="rId35" Type="http://schemas.openxmlformats.org/officeDocument/2006/relationships/font" Target="fonts/font18.fntdata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5" Type="http://schemas.openxmlformats.org/officeDocument/2006/relationships/image" Target="../media/image7.jpg"/><Relationship Id="rId4" Type="http://schemas.openxmlformats.org/officeDocument/2006/relationships/slide" Target="slide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image" Target="../media/image8.t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5" Type="http://schemas.openxmlformats.org/officeDocument/2006/relationships/slide" Target="slide4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5" Type="http://schemas.openxmlformats.org/officeDocument/2006/relationships/image" Target="../media/image6.TIF"/><Relationship Id="rId4" Type="http://schemas.openxmlformats.org/officeDocument/2006/relationships/slide" Target="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16 </a:t>
            </a: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海上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日出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96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四、阅读课内文段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果然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过了一会儿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在那个地方出现了太阳的小半边脸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红是真红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却没有亮光。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太阳好像负着重荷似的一步一步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慢慢地努力上升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到了最后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终于冲破了云霞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完全跳出了海面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颜色红得非常可爱。</a:t>
            </a:r>
            <a:r>
              <a:rPr lang="zh-CN" altLang="zh-CN" sz="3400" u="wavy">
                <a:latin typeface="Calibri"/>
                <a:ea typeface="方正楷体_GBK"/>
                <a:cs typeface="Times New Roman"/>
              </a:rPr>
              <a:t>一刹那间</a:t>
            </a:r>
            <a:r>
              <a:rPr lang="en-US" altLang="zh-CN" sz="3400" u="wavy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wavy">
                <a:latin typeface="Calibri"/>
                <a:ea typeface="方正楷体_GBK"/>
                <a:cs typeface="Times New Roman"/>
              </a:rPr>
              <a:t>这个深红的圆东西</a:t>
            </a:r>
            <a:r>
              <a:rPr lang="en-US" altLang="zh-CN" sz="3400" u="wavy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wavy">
                <a:latin typeface="Calibri"/>
                <a:ea typeface="方正楷体_GBK"/>
                <a:cs typeface="Times New Roman"/>
              </a:rPr>
              <a:t>忽然发出了夺目的亮光</a:t>
            </a:r>
            <a:r>
              <a:rPr lang="en-US" altLang="zh-CN" sz="3400" u="wavy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wavy">
                <a:latin typeface="Calibri"/>
                <a:ea typeface="方正楷体_GBK"/>
                <a:cs typeface="Times New Roman"/>
              </a:rPr>
              <a:t>射得人眼睛发痛</a:t>
            </a:r>
            <a:r>
              <a:rPr lang="en-US" altLang="zh-CN" sz="3400" u="wavy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wavy">
                <a:latin typeface="Calibri"/>
                <a:ea typeface="方正楷体_GBK"/>
                <a:cs typeface="Times New Roman"/>
              </a:rPr>
              <a:t>它旁边的云片也突然有了</a:t>
            </a:r>
            <a:r>
              <a:rPr lang="zh-CN" altLang="zh-CN" sz="3400" u="wavy">
                <a:latin typeface="Calibri"/>
                <a:ea typeface="方正楷体_GBK"/>
                <a:cs typeface="Times New Roman"/>
              </a:rPr>
              <a:t>光彩</a:t>
            </a:r>
            <a:r>
              <a:rPr lang="zh-CN" altLang="zh-CN" sz="3400" u="wavy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22">
            <a:extLst>
              <a:ext uri="{FF2B5EF4-FFF2-40B4-BE49-F238E27FC236}">
                <a16:creationId xmlns="" xmlns:a16="http://schemas.microsoft.com/office/drawing/2014/main" id="{B6D7B695-EFC8-44E0-BD6D-60765652EDCB}"/>
              </a:ext>
            </a:extLst>
          </p:cNvPr>
          <p:cNvSpPr txBox="1"/>
          <p:nvPr/>
        </p:nvSpPr>
        <p:spPr>
          <a:xfrm>
            <a:off x="6197064" y="2935135"/>
            <a:ext cx="3356009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·······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22">
            <a:extLst>
              <a:ext uri="{FF2B5EF4-FFF2-40B4-BE49-F238E27FC236}">
                <a16:creationId xmlns="" xmlns:a16="http://schemas.microsoft.com/office/drawing/2014/main" id="{B6D7B695-EFC8-44E0-BD6D-60765652EDCB}"/>
              </a:ext>
            </a:extLst>
          </p:cNvPr>
          <p:cNvSpPr txBox="1"/>
          <p:nvPr/>
        </p:nvSpPr>
        <p:spPr>
          <a:xfrm>
            <a:off x="1771743" y="3721697"/>
            <a:ext cx="24779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964"/>
            <a:ext cx="1100645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文段中的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一刹那间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表示时间极短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我还能写几个类似的词语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37346" y="1692960"/>
            <a:ext cx="681789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一眨眼、一瞬间、一霎时、转眼间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08154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760645"/>
            <a:ext cx="11006455" cy="61093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根据文段内容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完成下面的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表格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300000"/>
              </a:lnSpc>
              <a:spcAft>
                <a:spcPts val="0"/>
              </a:spcAft>
            </a:pP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spcAft>
                <a:spcPts val="0"/>
              </a:spcAft>
            </a:pPr>
            <a:endParaRPr lang="en-US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由此可知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选文是按照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的顺序来写的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主要写了天气晴好时的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6963294"/>
              </p:ext>
            </p:extLst>
          </p:nvPr>
        </p:nvGraphicFramePr>
        <p:xfrm>
          <a:off x="956865" y="1603306"/>
          <a:ext cx="10641577" cy="3437923"/>
        </p:xfrm>
        <a:graphic>
          <a:graphicData uri="http://schemas.openxmlformats.org/drawingml/2006/table">
            <a:tbl>
              <a:tblPr firstRow="1" firstCol="1" bandRow="1"/>
              <a:tblGrid>
                <a:gridCol w="1160693"/>
                <a:gridCol w="1804737"/>
                <a:gridCol w="3934326"/>
                <a:gridCol w="3741821"/>
              </a:tblGrid>
              <a:tr h="100689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宋体"/>
                          <a:cs typeface="Times New Roman"/>
                        </a:rPr>
                        <a:t> </a:t>
                      </a:r>
                      <a:endParaRPr lang="zh-CN" sz="1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宋体"/>
                          <a:cs typeface="Times New Roman"/>
                        </a:rPr>
                        <a:t/>
                      </a:r>
                      <a:br>
                        <a:rPr lang="en-US" sz="1400">
                          <a:effectLst/>
                          <a:latin typeface="Calibri"/>
                          <a:ea typeface="宋体"/>
                          <a:cs typeface="Times New Roman"/>
                        </a:rPr>
                      </a:br>
                      <a:r>
                        <a:rPr lang="en-US" sz="1400">
                          <a:effectLst/>
                          <a:latin typeface="Calibri"/>
                          <a:ea typeface="宋体"/>
                          <a:cs typeface="Times New Roman"/>
                        </a:rPr>
                        <a:t> </a:t>
                      </a:r>
                      <a:endParaRPr lang="zh-CN" sz="1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/>
                          <a:ea typeface="宋体"/>
                          <a:cs typeface="Times New Roman"/>
                        </a:rPr>
                        <a:t> </a:t>
                      </a:r>
                      <a:endParaRPr lang="zh-CN" sz="1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魏碑_GBK"/>
                          <a:cs typeface="Times New Roman"/>
                        </a:rPr>
                        <a:t>颜色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魏碑_GBK"/>
                          <a:cs typeface="Times New Roman"/>
                        </a:rPr>
                        <a:t>形状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魏碑_GBK"/>
                          <a:cs typeface="Times New Roman"/>
                        </a:rPr>
                        <a:t>亮光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55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魏碑_GBK"/>
                          <a:cs typeface="Times New Roman"/>
                        </a:rPr>
                        <a:t>起初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55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最终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2765732" y="296481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红</a:t>
            </a:r>
            <a:endParaRPr lang="zh-CN" altLang="en-US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473651" y="2986939"/>
            <a:ext cx="307007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小半边脸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半圆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)</a:t>
            </a:r>
            <a:endParaRPr lang="zh-CN" altLang="en-US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861422" y="2964811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没有亮光</a:t>
            </a:r>
            <a:endParaRPr lang="zh-CN" altLang="en-US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47723" y="415593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深红</a:t>
            </a:r>
            <a:endParaRPr lang="zh-CN" altLang="en-US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540402" y="415593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圆</a:t>
            </a:r>
            <a:endParaRPr lang="zh-CN" altLang="en-US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643413" y="4173015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夺目的亮光</a:t>
            </a:r>
            <a:endParaRPr lang="zh-CN" altLang="en-US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614989" y="5202685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景物变化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473651" y="5996771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日出景象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252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7844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文中画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——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的句子运用了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的修辞手法。读加点的部分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这样写的好处是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85798" y="87288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拟人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9810" y="1476300"/>
            <a:ext cx="10270958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生动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形象地写出了太阳缓缓升起的过程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3175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784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对文中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画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“      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的句子理解错误的一项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这是从观察者视觉和感觉的角度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描写太阳完全跳出海面时光辉灿烂的奇景。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深红的圆东西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运用了比喻的修辞手法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表达了对太阳的赞美之情。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夺目的亮光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射得人眼睛发痛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写出了阳光的强烈。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82.jpeg" descr="source:si_idp810465424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2806082" y="1179429"/>
            <a:ext cx="779329" cy="42531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758206" y="100626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95677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:a16="http://schemas.microsoft.com/office/drawing/2014/main" xmlns="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675816"/>
            <a:ext cx="11006455" cy="1578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请观察日落、刮风、下雨等自然现象的变化过程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任选一种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按顺序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写一写</a:t>
            </a:r>
            <a:r>
              <a:rPr lang="zh-CN" altLang="zh-CN" sz="3400" smtClean="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92773" y="3260552"/>
            <a:ext cx="11006454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722313" algn="just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太阳落山的速度越来越快了。一开始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它像个害羞的小姑娘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躲在山峰后面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从大圆变成了半圆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一会儿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又由半圆变成了月牙形的红色小船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最后终于完全看不见了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却留下满天美丽的彩霞。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:a16="http://schemas.microsoft.com/office/drawing/2014/main" xmlns="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1332702"/>
            <a:ext cx="10383119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一、读下面的语段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按要求完成练习。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我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kuò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dà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了游览的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fàn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wéi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来到池塘边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微风吹过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刹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chà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shà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那间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zǐ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sè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的牵牛花随风摆动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池塘里泛起层层涟漪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一片荷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hé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hè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叶仿佛不堪重荷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hé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hè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向着水面倾斜下去。我拿出画板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nǔ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lì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描绘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想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dài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tì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生病在家的妈妈画下这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càn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làn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的美景。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在语段中给加点字选择正确的读音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用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en-US" altLang="zh-CN" sz="3400">
                <a:latin typeface="Calibri"/>
                <a:ea typeface="NEU-BZ"/>
                <a:cs typeface="Times New Roman"/>
              </a:rPr>
              <a:t>􀳫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画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出来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05460" y="330868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3637267" y="411067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317552" y="411067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385888" y="312522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4307189" y="392722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9866066" y="388659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18685" y="874513"/>
            <a:ext cx="11141242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认读拼音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依次在田字格里工整、美观地写出相应的词语。</a:t>
            </a:r>
            <a:endParaRPr lang="zh-CN" altLang="zh-CN" sz="3400">
              <a:solidFill>
                <a:srgbClr val="000000"/>
              </a:solidFill>
              <a:latin typeface="Calibri"/>
              <a:ea typeface="宋体"/>
              <a:cs typeface="Times New Roman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121096" y="1968200"/>
            <a:ext cx="2092662" cy="1090390"/>
            <a:chOff x="1987734" y="1843323"/>
            <a:chExt cx="2092662" cy="1090390"/>
          </a:xfrm>
        </p:grpSpPr>
        <p:pic>
          <p:nvPicPr>
            <p:cNvPr id="13" name="图片 12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5" name="表格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7946030"/>
              </p:ext>
            </p:extLst>
          </p:nvPr>
        </p:nvGraphicFramePr>
        <p:xfrm>
          <a:off x="1148589" y="2018252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扩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大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16" name="组合 15"/>
          <p:cNvGrpSpPr/>
          <p:nvPr/>
        </p:nvGrpSpPr>
        <p:grpSpPr>
          <a:xfrm>
            <a:off x="3952844" y="1966586"/>
            <a:ext cx="2092662" cy="1090390"/>
            <a:chOff x="1987734" y="1843323"/>
            <a:chExt cx="2092662" cy="1090390"/>
          </a:xfrm>
        </p:grpSpPr>
        <p:pic>
          <p:nvPicPr>
            <p:cNvPr id="17" name="图片 16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8" name="图片 17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9" name="表格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1573672"/>
              </p:ext>
            </p:extLst>
          </p:nvPr>
        </p:nvGraphicFramePr>
        <p:xfrm>
          <a:off x="3980337" y="2016638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范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围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20" name="组合 19"/>
          <p:cNvGrpSpPr/>
          <p:nvPr/>
        </p:nvGrpSpPr>
        <p:grpSpPr>
          <a:xfrm>
            <a:off x="6658889" y="1989149"/>
            <a:ext cx="2092662" cy="1090390"/>
            <a:chOff x="1987734" y="1843323"/>
            <a:chExt cx="2092662" cy="1090390"/>
          </a:xfrm>
        </p:grpSpPr>
        <p:pic>
          <p:nvPicPr>
            <p:cNvPr id="21" name="图片 20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2" name="图片 21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3" name="表格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1698657"/>
              </p:ext>
            </p:extLst>
          </p:nvPr>
        </p:nvGraphicFramePr>
        <p:xfrm>
          <a:off x="6686382" y="2039201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紫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色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24" name="组合 23"/>
          <p:cNvGrpSpPr/>
          <p:nvPr/>
        </p:nvGrpSpPr>
        <p:grpSpPr>
          <a:xfrm>
            <a:off x="1153230" y="3403012"/>
            <a:ext cx="2092662" cy="1090390"/>
            <a:chOff x="1987734" y="1843323"/>
            <a:chExt cx="2092662" cy="1090390"/>
          </a:xfrm>
        </p:grpSpPr>
        <p:pic>
          <p:nvPicPr>
            <p:cNvPr id="25" name="图片 24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6" name="图片 25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7" name="表格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3941564"/>
              </p:ext>
            </p:extLst>
          </p:nvPr>
        </p:nvGraphicFramePr>
        <p:xfrm>
          <a:off x="1180723" y="3453064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努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力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28" name="组合 27"/>
          <p:cNvGrpSpPr/>
          <p:nvPr/>
        </p:nvGrpSpPr>
        <p:grpSpPr>
          <a:xfrm>
            <a:off x="3882522" y="3380562"/>
            <a:ext cx="2092662" cy="1090390"/>
            <a:chOff x="1987734" y="1843323"/>
            <a:chExt cx="2092662" cy="1090390"/>
          </a:xfrm>
        </p:grpSpPr>
        <p:pic>
          <p:nvPicPr>
            <p:cNvPr id="29" name="图片 28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0" name="图片 29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1" name="表格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0826373"/>
              </p:ext>
            </p:extLst>
          </p:nvPr>
        </p:nvGraphicFramePr>
        <p:xfrm>
          <a:off x="3910015" y="3430614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努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力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32" name="组合 31"/>
          <p:cNvGrpSpPr/>
          <p:nvPr/>
        </p:nvGrpSpPr>
        <p:grpSpPr>
          <a:xfrm>
            <a:off x="6650899" y="3378948"/>
            <a:ext cx="2092662" cy="1090390"/>
            <a:chOff x="1987734" y="1843323"/>
            <a:chExt cx="2092662" cy="1090390"/>
          </a:xfrm>
        </p:grpSpPr>
        <p:pic>
          <p:nvPicPr>
            <p:cNvPr id="33" name="图片 32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4" name="图片 33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5" name="表格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096346"/>
              </p:ext>
            </p:extLst>
          </p:nvPr>
        </p:nvGraphicFramePr>
        <p:xfrm>
          <a:off x="6678392" y="3429000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灿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烂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428513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7571"/>
            <a:ext cx="1109298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二、按要求进行选择。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下列加点字读音完全相同的一项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刹车　　　刹住　　　刹那　　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重荷　　　荷花　　　负荷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冲破　　　冲动　　　冲击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重量　　　重围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重新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747561" y="180978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80687" y="286856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2987562" y="284954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173299" y="284359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292081" y="362357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3017674" y="362965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602772" y="364763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32627" y="440963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2987562" y="440963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227540" y="440963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7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80686" y="521575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3083881" y="519777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173298" y="521575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7571"/>
            <a:ext cx="11092982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为什么说海上日出是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伟大的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奇观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?( 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日出时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天空的颜色不断地发生着变化。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太阳出来时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所看到的一切都是光亮的了。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无论是晴天还是有云的天气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太阳最终都能冲破云霞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给人带来震撼的美。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891940" y="102773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82836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0859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三、品读句子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太阳好像负着重荷似的一步一步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慢慢地努力上升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到了最后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终于冲破了云霞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完全跳出了海面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颜色红得非常可爱。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画线的句子采用了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的修辞手法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用相同的修辞手法写一句话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smtClean="0">
                <a:latin typeface="NEU-BZ"/>
                <a:ea typeface="宋体"/>
                <a:cs typeface="Times New Roman"/>
              </a:rPr>
              <a:t>                                          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9143573" y="2196724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2301873" y="2840477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5479977" y="2849515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39300" y="323452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拟人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25904" y="3746739"/>
            <a:ext cx="10427369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月亮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好像害羞似的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躲到云层后面很久也没有露面。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0859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三、品读句子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太阳好像负着重荷似的一步一步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慢慢地努力上升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到了最后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终于冲破了云霞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完全跳出了海面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颜色红得非常可爱。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注意加点的部分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仿写一组连续的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动作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9143573" y="2196724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2301873" y="2840477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5479977" y="2849515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9757" y="4072513"/>
            <a:ext cx="11073063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蝴蝶轻轻地扇动翅膀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在空中盘旋了几圈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轻巧地落在玫瑰花上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悠闲地吸吮着花蜜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半晌才心满意足地飞走了。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87030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0859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三、品读句子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然而太阳在黑云里放射的光芒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透过黑云的重围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替黑云镶了一道发光的金边。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这句话写出了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天气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时日出的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情景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83446" y="3241540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天边有黑云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75229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0859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三、品读句子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然而太阳在黑云里放射的光芒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透过黑云的重围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替黑云镶了一道发光的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金边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结合图片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体会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镶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字的表达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效果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81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736303" y="2544801"/>
            <a:ext cx="3957989" cy="210528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52326" y="4036417"/>
            <a:ext cx="6983977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722313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镶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字生动地写出了太阳在黑云中发光的样子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表现了它的强大生命力。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10356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</TotalTime>
  <Words>932</Words>
  <Application>Microsoft Office PowerPoint</Application>
  <PresentationFormat>自定义</PresentationFormat>
  <Paragraphs>146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8" baseType="lpstr">
      <vt:lpstr>Arial</vt:lpstr>
      <vt:lpstr>宋体</vt:lpstr>
      <vt:lpstr>方正大标宋简体</vt:lpstr>
      <vt:lpstr>微软雅黑</vt:lpstr>
      <vt:lpstr>方正魏碑_GBK</vt:lpstr>
      <vt:lpstr>方正书宋_GBK</vt:lpstr>
      <vt:lpstr>方正楷体_GBK</vt:lpstr>
      <vt:lpstr>NEU-XT</vt:lpstr>
      <vt:lpstr>Calibri</vt:lpstr>
      <vt:lpstr>NEU-BZ</vt:lpstr>
      <vt:lpstr>汉仪雅酷黑 95W</vt:lpstr>
      <vt:lpstr>华文宋体</vt:lpstr>
      <vt:lpstr>Wingdings</vt:lpstr>
      <vt:lpstr>方正隶变_GBK</vt:lpstr>
      <vt:lpstr>方正大标宋_GBK</vt:lpstr>
      <vt:lpstr>Times New Roman</vt:lpstr>
      <vt:lpstr>方正仿宋_GBK</vt:lpstr>
      <vt:lpstr>NEU-HZ</vt:lpstr>
      <vt:lpstr>方正黑体_GBK</vt:lpstr>
      <vt:lpstr>楷体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252</cp:revision>
  <dcterms:created xsi:type="dcterms:W3CDTF">2019-06-19T02:08:00Z</dcterms:created>
  <dcterms:modified xsi:type="dcterms:W3CDTF">2026-03-23T09:02:41Z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