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04" r:id="rId3"/>
    <p:sldId id="505" r:id="rId4"/>
    <p:sldId id="506" r:id="rId5"/>
    <p:sldId id="510" r:id="rId6"/>
    <p:sldId id="507" r:id="rId7"/>
    <p:sldId id="427" r:id="rId8"/>
  </p:sldIdLst>
  <p:sldSz cx="12192000" cy="6858000"/>
  <p:notesSz cx="6858000" cy="9144000"/>
  <p:embeddedFontLst>
    <p:embeddedFont>
      <p:font typeface="微软雅黑" pitchFamily="34" charset="-122"/>
      <p:regular r:id="rId9"/>
      <p:bold r:id="rId10"/>
    </p:embeddedFont>
    <p:embeddedFont>
      <p:font typeface="MS Gothic" pitchFamily="49" charset="-128"/>
      <p:regular r:id="rId11"/>
    </p:embeddedFont>
    <p:embeddedFont>
      <p:font typeface="方正大标宋_GBK" pitchFamily="65" charset="-122"/>
      <p:regular r:id="rId12"/>
    </p:embeddedFont>
    <p:embeddedFont>
      <p:font typeface="方正仿宋_GBK" pitchFamily="65" charset="-122"/>
      <p:regular r:id="rId13"/>
    </p:embeddedFont>
    <p:embeddedFont>
      <p:font typeface="NEU-HZ" pitchFamily="2" charset="-122"/>
      <p:regular r:id="rId14"/>
      <p:italic r:id="rId15"/>
    </p:embeddedFont>
    <p:embeddedFont>
      <p:font typeface="方正书宋_GBK" pitchFamily="65" charset="-122"/>
      <p:regular r:id="rId16"/>
    </p:embeddedFont>
    <p:embeddedFont>
      <p:font typeface="NEU-BZ" pitchFamily="2" charset="-122"/>
      <p:regular r:id="rId17"/>
      <p:bold r:id="rId18"/>
      <p:italic r:id="rId19"/>
      <p:boldItalic r:id="rId20"/>
    </p:embeddedFont>
    <p:embeddedFont>
      <p:font typeface="方正大标宋简体" charset="-122"/>
      <p:regular r:id="rId21"/>
    </p:embeddedFont>
    <p:embeddedFont>
      <p:font typeface="Calibri" pitchFamily="34" charset="0"/>
      <p:regular r:id="rId22"/>
      <p:bold r:id="rId23"/>
      <p:italic r:id="rId24"/>
      <p:boldItalic r:id="rId25"/>
    </p:embeddedFont>
    <p:embeddedFont>
      <p:font typeface="方正小标宋_GBK" pitchFamily="65" charset="-122"/>
      <p:regular r:id="rId26"/>
    </p:embeddedFont>
    <p:embeddedFont>
      <p:font typeface="方正隶变_GBK" pitchFamily="65" charset="-122"/>
      <p:regular r:id="rId27"/>
    </p:embeddedFont>
    <p:embeddedFont>
      <p:font typeface="方正黑体_GBK" pitchFamily="65" charset="-122"/>
      <p:regular r:id="rId28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xmlns="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63" d="100"/>
          <a:sy n="63" d="100"/>
        </p:scale>
        <p:origin x="-86" y="-475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26" Type="http://schemas.openxmlformats.org/officeDocument/2006/relationships/font" Target="fonts/font18.fntdata"/><Relationship Id="rId3" Type="http://schemas.openxmlformats.org/officeDocument/2006/relationships/slide" Target="slides/slide2.xml"/><Relationship Id="rId21" Type="http://schemas.openxmlformats.org/officeDocument/2006/relationships/font" Target="fonts/font13.fntdata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5" Type="http://schemas.openxmlformats.org/officeDocument/2006/relationships/font" Target="fonts/font17.fntdata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font" Target="fonts/font12.fntdata"/><Relationship Id="rId29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24" Type="http://schemas.openxmlformats.org/officeDocument/2006/relationships/font" Target="fonts/font16.fntdata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font" Target="fonts/font15.fntdata"/><Relationship Id="rId28" Type="http://schemas.openxmlformats.org/officeDocument/2006/relationships/font" Target="fonts/font20.fntdata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font" Target="fonts/font14.fntdata"/><Relationship Id="rId27" Type="http://schemas.openxmlformats.org/officeDocument/2006/relationships/font" Target="fonts/font19.fntdata"/><Relationship Id="rId3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2026/3/23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5" Type="http://schemas.openxmlformats.org/officeDocument/2006/relationships/slide" Target="slide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口语交际</a:t>
            </a:r>
            <a:r>
              <a:rPr lang="en-US" altLang="zh-CN" sz="6000" spc="-150">
                <a:latin typeface="方正书宋_GBK" pitchFamily="65" charset="-122"/>
                <a:ea typeface="方正书宋_GBK" pitchFamily="65" charset="-122"/>
                <a:cs typeface="汉仪雅酷黑 95W" panose="020B0A04020202020204" charset="-122"/>
              </a:rPr>
              <a:t>——</a:t>
            </a:r>
            <a:r>
              <a:rPr lang="zh-CN" altLang="en-US" sz="5400">
                <a:latin typeface="方正书宋_GBK" pitchFamily="65" charset="-122"/>
                <a:ea typeface="方正书宋_GBK" pitchFamily="65" charset="-122"/>
                <a:cs typeface="汉仪雅酷黑 95W" panose="020B0A04020202020204" charset="-122"/>
              </a:rPr>
              <a:t>朋友相处的秘诀</a:t>
            </a:r>
            <a:endParaRPr lang="zh-CN" altLang="en-US" sz="5400" dirty="0">
              <a:solidFill>
                <a:schemeClr val="tx1">
                  <a:lumMod val="65000"/>
                  <a:lumOff val="35000"/>
                </a:schemeClr>
              </a:solidFill>
              <a:latin typeface="方正书宋_GBK" pitchFamily="65" charset="-122"/>
              <a:ea typeface="方正书宋_GBK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01803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17192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四年级语文下册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0783EA05-02E3-D554-D072-A5E2AB2674A7}"/>
              </a:ext>
            </a:extLst>
          </p:cNvPr>
          <p:cNvSpPr txBox="1"/>
          <p:nvPr/>
        </p:nvSpPr>
        <p:spPr>
          <a:xfrm>
            <a:off x="5121987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38173"/>
            <a:ext cx="11006455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一、明确交际话题。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这次口语交际的话题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是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A.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我们的朋友是谁　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B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朋友相处的秘诀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秘诀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的意思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是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A.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做事的口诀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	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		B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朋友之间的秘密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C.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能解决问题的不公开的巧妙办法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650181" y="1809782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B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4282467" y="3267938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C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23874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二、提出交际要求。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宋体"/>
                <a:cs typeface="Times New Roman"/>
              </a:rPr>
              <a:t>在你认为正确的说法后面打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en-US" altLang="zh-CN" sz="3400">
                <a:latin typeface="Calibri"/>
                <a:ea typeface="NEU-BZ"/>
                <a:cs typeface="Times New Roman"/>
              </a:rPr>
              <a:t>􀳫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进行口语交际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要提前准备好自己要交流的内容。</a:t>
            </a:r>
            <a:r>
              <a:rPr lang="zh-CN" altLang="zh-CN" sz="3400">
                <a:latin typeface="Calibri"/>
                <a:ea typeface="方正书宋_GBK"/>
                <a:cs typeface="Times New Roman"/>
              </a:rPr>
              <a:t> 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</a:t>
            </a:r>
            <a:r>
              <a:rPr lang="en-US" altLang="zh-CN" sz="3400" smtClean="0">
                <a:solidFill>
                  <a:srgbClr val="A46AA6"/>
                </a:solidFill>
                <a:latin typeface="Calibri"/>
                <a:ea typeface="NEU-BZ"/>
                <a:cs typeface="Times New Roman"/>
              </a:rPr>
              <a:t>       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别人交流时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我们要认真倾听。</a:t>
            </a:r>
            <a:r>
              <a:rPr lang="zh-CN" altLang="zh-CN" sz="3400">
                <a:latin typeface="Calibri"/>
                <a:ea typeface="方正书宋_GBK"/>
                <a:cs typeface="Times New Roman"/>
              </a:rPr>
              <a:t> 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</a:t>
            </a:r>
            <a:r>
              <a:rPr lang="en-US" altLang="zh-CN" sz="3400" smtClean="0">
                <a:solidFill>
                  <a:srgbClr val="A46AA6"/>
                </a:solidFill>
                <a:latin typeface="Calibri"/>
                <a:ea typeface="NEU-BZ"/>
                <a:cs typeface="Times New Roman"/>
              </a:rPr>
              <a:t>       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3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交流时别人说别人的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我只要准备好自己交流的内容就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好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。</a:t>
            </a:r>
            <a:endParaRPr lang="en-US" altLang="zh-CN" sz="3400" smtClean="0">
              <a:latin typeface="Calibri"/>
              <a:ea typeface="宋体"/>
              <a:cs typeface="Times New Roman"/>
            </a:endParaRPr>
          </a:p>
          <a:p>
            <a:pPr algn="r">
              <a:lnSpc>
                <a:spcPct val="150000"/>
              </a:lnSpc>
              <a:spcAft>
                <a:spcPts val="0"/>
              </a:spcAft>
            </a:pPr>
            <a:r>
              <a:rPr lang="zh-CN" altLang="zh-CN" sz="3400" smtClean="0">
                <a:latin typeface="Calibri"/>
                <a:ea typeface="方正书宋_GBK"/>
                <a:cs typeface="Times New Roman"/>
              </a:rPr>
              <a:t> 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 </a:t>
            </a:r>
            <a:r>
              <a:rPr lang="en-US" altLang="zh-CN" sz="3400" smtClean="0">
                <a:solidFill>
                  <a:srgbClr val="A46AA6"/>
                </a:solidFill>
                <a:latin typeface="NEU-BZ"/>
                <a:ea typeface="宋体"/>
                <a:cs typeface="Times New Roman"/>
              </a:rPr>
              <a:t>       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8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10313629" y="2486757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6844524" y="3302034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文本框 54">
            <a:extLst>
              <a:ext uri="{FF2B5EF4-FFF2-40B4-BE49-F238E27FC236}">
                <a16:creationId xmlns="" xmlns:a16="http://schemas.microsoft.com/office/drawing/2014/main" id="{1499B690-E21D-347D-9AB1-87F75D70FD4A}"/>
              </a:ext>
            </a:extLst>
          </p:cNvPr>
          <p:cNvSpPr txBox="1"/>
          <p:nvPr/>
        </p:nvSpPr>
        <p:spPr>
          <a:xfrm>
            <a:off x="10463231" y="4896397"/>
            <a:ext cx="582476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3400">
                <a:solidFill>
                  <a:srgbClr val="E72582"/>
                </a:solidFill>
                <a:effectLst/>
                <a:latin typeface="Calibri" panose="020F0502020204030204" pitchFamily="34" charset="0"/>
                <a:ea typeface="MS Gothic" panose="020B0609070205080204" pitchFamily="49" charset="-128"/>
                <a:cs typeface="MS Gothic" panose="020B0609070205080204" pitchFamily="49" charset="-128"/>
              </a:rPr>
              <a:t>✕</a:t>
            </a:r>
            <a:endParaRPr lang="zh-CN" altLang="en-US" sz="340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14240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三、班里正在开展</a:t>
            </a:r>
            <a:r>
              <a:rPr lang="en-US" altLang="zh-CN" sz="3400">
                <a:latin typeface="NEU-BZ"/>
                <a:ea typeface="方正黑体_GBK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朋友相处的秘诀</a:t>
            </a:r>
            <a:r>
              <a:rPr lang="en-US" altLang="zh-CN" sz="3400">
                <a:latin typeface="NEU-BZ"/>
                <a:ea typeface="方正黑体_GBK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主题班会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请你也来参与讨论。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和朋友相处的秘诀有很多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请你在正确的意见后面打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en-US" altLang="zh-CN" sz="3400">
                <a:latin typeface="Calibri"/>
                <a:ea typeface="NEU-BZ"/>
                <a:cs typeface="Times New Roman"/>
              </a:rPr>
              <a:t>􀳫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对待朋友要真诚。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</a:t>
            </a:r>
            <a:r>
              <a:rPr lang="en-US" altLang="zh-CN" sz="3400" smtClean="0">
                <a:solidFill>
                  <a:srgbClr val="A46AA6"/>
                </a:solidFill>
                <a:latin typeface="Calibri"/>
                <a:ea typeface="NEU-BZ"/>
                <a:cs typeface="Times New Roman"/>
              </a:rPr>
              <a:t>        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朋友之间要互相帮助。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</a:t>
            </a:r>
            <a:r>
              <a:rPr lang="en-US" altLang="zh-CN" sz="3400" smtClean="0">
                <a:solidFill>
                  <a:srgbClr val="A46AA6"/>
                </a:solidFill>
                <a:latin typeface="Calibri"/>
                <a:ea typeface="NEU-BZ"/>
                <a:cs typeface="Times New Roman"/>
              </a:rPr>
              <a:t>        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3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对待朋友要宽容。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</a:t>
            </a:r>
            <a:r>
              <a:rPr lang="en-US" altLang="zh-CN" sz="3400" smtClean="0">
                <a:solidFill>
                  <a:srgbClr val="A46AA6"/>
                </a:solidFill>
                <a:latin typeface="Calibri"/>
                <a:ea typeface="NEU-BZ"/>
                <a:cs typeface="Times New Roman"/>
              </a:rPr>
              <a:t>        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4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朋友犯错误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装作没看见。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</a:t>
            </a:r>
            <a:r>
              <a:rPr lang="en-US" altLang="zh-CN" sz="3400" smtClean="0">
                <a:solidFill>
                  <a:srgbClr val="A46AA6"/>
                </a:solidFill>
                <a:latin typeface="NEU-HZ"/>
                <a:ea typeface="宋体"/>
                <a:cs typeface="Times New Roman"/>
              </a:rPr>
              <a:t>        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)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8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4694881" y="3254664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5567846" y="4053668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4686166" y="4852672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714146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285488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三、班里正在开展</a:t>
            </a:r>
            <a:r>
              <a:rPr lang="en-US" altLang="zh-CN" sz="3400">
                <a:latin typeface="NEU-BZ"/>
                <a:ea typeface="方正黑体_GBK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朋友相处的秘诀</a:t>
            </a:r>
            <a:r>
              <a:rPr lang="en-US" altLang="zh-CN" sz="3400">
                <a:latin typeface="NEU-BZ"/>
                <a:ea typeface="方正黑体_GBK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主题班会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请你也来参与讨论。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请你再补充一条和朋友相处的秘诀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: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       </a:t>
            </a:r>
            <a:r>
              <a:rPr lang="en-US" altLang="zh-CN" sz="3400" u="sng" smtClean="0">
                <a:solidFill>
                  <a:schemeClr val="bg1"/>
                </a:solidFill>
                <a:latin typeface="Calibri"/>
                <a:ea typeface="宋体"/>
                <a:cs typeface="Times New Roman"/>
              </a:rPr>
              <a:t>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056239" y="2425268"/>
            <a:ext cx="323678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委婉地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指出</a:t>
            </a:r>
            <a:r>
              <a:rPr lang="zh-CN" altLang="zh-CN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朋友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248825" y="3241540"/>
            <a:ext cx="149271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的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缺点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640448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36614"/>
            <a:ext cx="11006455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四、情景再现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: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遇到下列情况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你认为应该怎么办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?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indent="722313">
              <a:lnSpc>
                <a:spcPct val="150000"/>
              </a:lnSpc>
            </a:pPr>
            <a:r>
              <a:rPr lang="zh-CN" altLang="zh-CN" sz="3400">
                <a:latin typeface="Calibri"/>
                <a:ea typeface="宋体"/>
                <a:cs typeface="Times New Roman"/>
              </a:rPr>
              <a:t>和朋友相处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被朋友误会时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: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                 </a:t>
            </a:r>
            <a:r>
              <a:rPr lang="en-US" altLang="zh-CN" sz="3400" u="sng">
                <a:latin typeface="NEU-BZ"/>
                <a:ea typeface="宋体"/>
                <a:cs typeface="Times New Roman"/>
              </a:rPr>
              <a:t> </a:t>
            </a:r>
            <a:endParaRPr lang="zh-CN" altLang="en-US" sz="3400"/>
          </a:p>
          <a:p>
            <a:pPr>
              <a:lnSpc>
                <a:spcPct val="150000"/>
              </a:lnSpc>
            </a:pPr>
            <a:r>
              <a:rPr lang="en-US" altLang="zh-CN" sz="3400" u="sng" smtClean="0">
                <a:latin typeface="NEU-BZ"/>
                <a:ea typeface="宋体"/>
                <a:cs typeface="Times New Roman"/>
              </a:rPr>
              <a:t>                                                                                                   </a:t>
            </a:r>
            <a:r>
              <a:rPr lang="en-US" altLang="zh-CN" sz="3400" u="sng">
                <a:latin typeface="NEU-BZ"/>
                <a:ea typeface="宋体"/>
                <a:cs typeface="Times New Roman"/>
              </a:rPr>
              <a:t> </a:t>
            </a:r>
            <a:endParaRPr lang="zh-CN" altLang="en-US" sz="3400"/>
          </a:p>
        </p:txBody>
      </p:sp>
      <p:sp>
        <p:nvSpPr>
          <p:cNvPr id="6" name="矩形 5"/>
          <p:cNvSpPr/>
          <p:nvPr/>
        </p:nvSpPr>
        <p:spPr>
          <a:xfrm>
            <a:off x="722035" y="1430261"/>
            <a:ext cx="10611852" cy="15756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                                                           </a:t>
            </a:r>
            <a:r>
              <a:rPr lang="zh-CN" altLang="zh-CN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我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会好好解释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当朋友知道自己错了的时候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我会宽容、大度地原谅他。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951709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四年级语文下册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</TotalTime>
  <Words>339</Words>
  <Application>Microsoft Office PowerPoint</Application>
  <PresentationFormat>自定义</PresentationFormat>
  <Paragraphs>54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6" baseType="lpstr">
      <vt:lpstr>Arial</vt:lpstr>
      <vt:lpstr>宋体</vt:lpstr>
      <vt:lpstr>微软雅黑</vt:lpstr>
      <vt:lpstr>MS Gothic</vt:lpstr>
      <vt:lpstr>方正大标宋_GBK</vt:lpstr>
      <vt:lpstr>Wingdings</vt:lpstr>
      <vt:lpstr>方正仿宋_GBK</vt:lpstr>
      <vt:lpstr>NEU-HZ</vt:lpstr>
      <vt:lpstr>汉仪雅酷黑 95W</vt:lpstr>
      <vt:lpstr>方正书宋_GBK</vt:lpstr>
      <vt:lpstr>NEU-BZ</vt:lpstr>
      <vt:lpstr>楷体</vt:lpstr>
      <vt:lpstr>方正大标宋简体</vt:lpstr>
      <vt:lpstr>Times New Roman</vt:lpstr>
      <vt:lpstr>Calibri</vt:lpstr>
      <vt:lpstr>方正小标宋_GBK</vt:lpstr>
      <vt:lpstr>方正隶变_GBK</vt:lpstr>
      <vt:lpstr>方正黑体_GBK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微软用户</cp:lastModifiedBy>
  <cp:revision>238</cp:revision>
  <dcterms:created xsi:type="dcterms:W3CDTF">2019-06-19T02:08:00Z</dcterms:created>
  <dcterms:modified xsi:type="dcterms:W3CDTF">2026-03-23T01:56:39Z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