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方正大标宋_GBK" pitchFamily="65" charset="-122"/>
      <p:regular r:id="rId10"/>
    </p:embeddedFont>
    <p:embeddedFont>
      <p:font typeface="方正仿宋_GBK" pitchFamily="65" charset="-122"/>
      <p:regular r:id="rId11"/>
    </p:embeddedFont>
    <p:embeddedFont>
      <p:font typeface="NEU-HZ" pitchFamily="2" charset="-122"/>
      <p:regular r:id="rId12"/>
      <p:italic r:id="rId13"/>
    </p:embeddedFont>
    <p:embeddedFont>
      <p:font typeface="方正书宋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楷体_GBK" pitchFamily="65" charset="-122"/>
      <p:regular r:id="rId19"/>
    </p:embeddedFont>
    <p:embeddedFont>
      <p:font typeface="方正大标宋简体" charset="-122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小标宋_GBK" pitchFamily="65" charset="-122"/>
      <p:regular r:id="rId25"/>
    </p:embeddedFont>
    <p:embeddedFont>
      <p:font typeface="方正隶变_GBK" pitchFamily="65" charset="-122"/>
      <p:regular r:id="rId26"/>
    </p:embeddedFont>
    <p:embeddedFont>
      <p:font typeface="方正黑体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记金华的双龙洞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2837"/>
            <a:ext cx="7158657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6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6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505459" y="1810017"/>
            <a:ext cx="11353165" cy="1696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505460" y="2296389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144606"/>
              </p:ext>
            </p:extLst>
          </p:nvPr>
        </p:nvGraphicFramePr>
        <p:xfrm>
          <a:off x="532953" y="234644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31" b="32211"/>
          <a:stretch/>
        </p:blipFill>
        <p:spPr bwMode="auto">
          <a:xfrm>
            <a:off x="505459" y="4199022"/>
            <a:ext cx="11353165" cy="477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2783189" y="2293274"/>
            <a:ext cx="2092662" cy="1090390"/>
            <a:chOff x="1987734" y="1843323"/>
            <a:chExt cx="2092662" cy="1090390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583721"/>
              </p:ext>
            </p:extLst>
          </p:nvPr>
        </p:nvGraphicFramePr>
        <p:xfrm>
          <a:off x="2810682" y="234332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5071792" y="2276938"/>
            <a:ext cx="2092662" cy="1090390"/>
            <a:chOff x="1987734" y="1843323"/>
            <a:chExt cx="2092662" cy="1090390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63753"/>
              </p:ext>
            </p:extLst>
          </p:nvPr>
        </p:nvGraphicFramePr>
        <p:xfrm>
          <a:off x="5099285" y="232699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7363210" y="2306807"/>
            <a:ext cx="2092662" cy="1090390"/>
            <a:chOff x="1987734" y="1843323"/>
            <a:chExt cx="2092662" cy="1090390"/>
          </a:xfrm>
        </p:grpSpPr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916328"/>
              </p:ext>
            </p:extLst>
          </p:nvPr>
        </p:nvGraphicFramePr>
        <p:xfrm>
          <a:off x="7390703" y="235685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9584208" y="2326055"/>
            <a:ext cx="2092662" cy="1090390"/>
            <a:chOff x="1987734" y="1843323"/>
            <a:chExt cx="2092662" cy="1090390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957918"/>
              </p:ext>
            </p:extLst>
          </p:nvPr>
        </p:nvGraphicFramePr>
        <p:xfrm>
          <a:off x="9611701" y="237610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额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597704" y="4695566"/>
            <a:ext cx="2092662" cy="1090390"/>
            <a:chOff x="1987734" y="1843323"/>
            <a:chExt cx="2092662" cy="1090390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634427"/>
              </p:ext>
            </p:extLst>
          </p:nvPr>
        </p:nvGraphicFramePr>
        <p:xfrm>
          <a:off x="625197" y="474561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森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2935593" y="4692451"/>
            <a:ext cx="2092662" cy="1090390"/>
            <a:chOff x="1987734" y="1843323"/>
            <a:chExt cx="2092662" cy="1090390"/>
          </a:xfrm>
        </p:grpSpPr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4489566"/>
              </p:ext>
            </p:extLst>
          </p:nvPr>
        </p:nvGraphicFramePr>
        <p:xfrm>
          <a:off x="2963086" y="474250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5344516" y="4676115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4207982"/>
              </p:ext>
            </p:extLst>
          </p:nvPr>
        </p:nvGraphicFramePr>
        <p:xfrm>
          <a:off x="5372009" y="472616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49" name="组合 48"/>
          <p:cNvGrpSpPr/>
          <p:nvPr/>
        </p:nvGrpSpPr>
        <p:grpSpPr>
          <a:xfrm>
            <a:off x="7738791" y="4656800"/>
            <a:ext cx="4119833" cy="1090391"/>
            <a:chOff x="1913925" y="3341382"/>
            <a:chExt cx="4119833" cy="1090391"/>
          </a:xfrm>
        </p:grpSpPr>
        <p:grpSp>
          <p:nvGrpSpPr>
            <p:cNvPr id="50" name="组合 49"/>
            <p:cNvGrpSpPr/>
            <p:nvPr/>
          </p:nvGrpSpPr>
          <p:grpSpPr>
            <a:xfrm>
              <a:off x="1913925" y="3341382"/>
              <a:ext cx="3107963" cy="1090391"/>
              <a:chOff x="2298735" y="2693682"/>
              <a:chExt cx="3107963" cy="1090391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2298735" y="2693683"/>
                <a:ext cx="2092662" cy="1090390"/>
                <a:chOff x="1987734" y="1843323"/>
                <a:chExt cx="2092662" cy="1090390"/>
              </a:xfrm>
            </p:grpSpPr>
            <p:pic>
              <p:nvPicPr>
                <p:cNvPr id="54" name="图片 53">
                  <a:extLst>
                    <a:ext uri="{FF2B5EF4-FFF2-40B4-BE49-F238E27FC236}">
                      <a16:creationId xmlns="" xmlns:a16="http://schemas.microsoft.com/office/drawing/2014/main" id="{D4AEE76C-12F2-3161-EFBD-C5954137BFC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l="6422" t="5749" r="8370" b="5426"/>
                <a:stretch/>
              </p:blipFill>
              <p:spPr>
                <a:xfrm>
                  <a:off x="1987734" y="1844824"/>
                  <a:ext cx="1077362" cy="1088889"/>
                </a:xfrm>
                <a:prstGeom prst="rect">
                  <a:avLst/>
                </a:prstGeom>
              </p:spPr>
            </p:pic>
            <p:pic>
              <p:nvPicPr>
                <p:cNvPr id="55" name="图片 54">
                  <a:extLst>
                    <a:ext uri="{FF2B5EF4-FFF2-40B4-BE49-F238E27FC236}">
                      <a16:creationId xmlns="" xmlns:a16="http://schemas.microsoft.com/office/drawing/2014/main" id="{D4AEE76C-12F2-3161-EFBD-C5954137BFC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l="10125" t="5749" r="8370" b="5426"/>
                <a:stretch/>
              </p:blipFill>
              <p:spPr>
                <a:xfrm>
                  <a:off x="3049855" y="1843323"/>
                  <a:ext cx="1030541" cy="1088889"/>
                </a:xfrm>
                <a:prstGeom prst="rect">
                  <a:avLst/>
                </a:prstGeom>
              </p:spPr>
            </p:pic>
          </p:grpSp>
          <p:pic>
            <p:nvPicPr>
              <p:cNvPr id="53" name="图片 52">
                <a:extLst>
                  <a:ext uri="{FF2B5EF4-FFF2-40B4-BE49-F238E27FC236}">
                    <a16:creationId xmlns="" xmlns:a16="http://schemas.microsoft.com/office/drawing/2014/main" id="{D4AEE76C-12F2-3161-EFBD-C5954137BF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10125" t="5749" r="8370" b="5426"/>
              <a:stretch/>
            </p:blipFill>
            <p:spPr>
              <a:xfrm>
                <a:off x="4376157" y="2693682"/>
                <a:ext cx="1030541" cy="1088889"/>
              </a:xfrm>
              <a:prstGeom prst="rect">
                <a:avLst/>
              </a:prstGeom>
            </p:spPr>
          </p:pic>
        </p:grpSp>
        <p:pic>
          <p:nvPicPr>
            <p:cNvPr id="51" name="图片 5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5003217" y="3342884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60" name="表格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444087"/>
              </p:ext>
            </p:extLst>
          </p:nvPr>
        </p:nvGraphicFramePr>
        <p:xfrm>
          <a:off x="7745427" y="4697067"/>
          <a:ext cx="411319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28299"/>
                <a:gridCol w="1028299"/>
                <a:gridCol w="1028299"/>
                <a:gridCol w="1028299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变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多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端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二、根据意思写四字词语。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盘绕着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弯弯曲曲地上去。　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山高耸着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山上树木繁密。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形容变化很多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使人难以把握。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60366" y="185075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盘曲而上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79169" y="266402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突兀森郁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10139" y="342900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变化多端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三、在下面的句子里填上恰当的关联词。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内洞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一团漆黑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我们什么都看不见。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不把它们比作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什么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很值得观赏。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山上开满了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映山红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,( 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花朵还是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叶子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比盆栽的杜鹃显得有精神。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174772" y="18218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80337" y="18579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所以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4772" y="260968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即使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06341" y="26096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69821" y="339290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50753" y="339290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都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4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31392" y="1607482"/>
            <a:ext cx="5976136" cy="28189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3084" y="861964"/>
            <a:ext cx="1124551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四、读课文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结合图片进行连线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并补全作者的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游览路线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外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洞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十分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狭窄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途中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宽敞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像个大会堂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内洞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片明艳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洞口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像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桥洞似的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很宽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孔隙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、奇、大</a:t>
            </a: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游览路线是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途中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内洞</a:t>
            </a:r>
            <a:endParaRPr lang="zh-CN" altLang="en-US" sz="340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408271" y="2102566"/>
            <a:ext cx="1262740" cy="78501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382860" y="2887579"/>
            <a:ext cx="1288151" cy="76745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408271" y="3655036"/>
            <a:ext cx="1262740" cy="154260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349749" y="4426451"/>
            <a:ext cx="1321262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382860" y="2102566"/>
            <a:ext cx="1288151" cy="309507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4424654" y="55034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洞口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82050" y="55034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外洞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358976" y="55034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孔隙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202</Words>
  <Application>Microsoft Office PowerPoint</Application>
  <PresentationFormat>自定义</PresentationFormat>
  <Paragraphs>65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微软雅黑</vt:lpstr>
      <vt:lpstr>方正大标宋_GBK</vt:lpstr>
      <vt:lpstr>Wingdings</vt:lpstr>
      <vt:lpstr>方正仿宋_GBK</vt:lpstr>
      <vt:lpstr>NEU-HZ</vt:lpstr>
      <vt:lpstr>汉仪雅酷黑 95W</vt:lpstr>
      <vt:lpstr>方正书宋_GBK</vt:lpstr>
      <vt:lpstr>NEU-BZ</vt:lpstr>
      <vt:lpstr>方正楷体_GBK</vt:lpstr>
      <vt:lpstr>方正大标宋简体</vt:lpstr>
      <vt:lpstr>Times New Roman</vt:lpstr>
      <vt:lpstr>Calibri</vt:lpstr>
      <vt:lpstr>方正小标宋_GBK</vt:lpstr>
      <vt:lpstr>方正隶变_GBK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2026-03-23T00:01:33Z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