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7" r:id="rId4"/>
    <p:sldId id="520" r:id="rId5"/>
    <p:sldId id="528" r:id="rId6"/>
    <p:sldId id="529" r:id="rId7"/>
    <p:sldId id="530" r:id="rId8"/>
    <p:sldId id="523" r:id="rId9"/>
    <p:sldId id="531" r:id="rId10"/>
    <p:sldId id="524" r:id="rId11"/>
    <p:sldId id="532" r:id="rId12"/>
    <p:sldId id="533" r:id="rId13"/>
    <p:sldId id="498" r:id="rId14"/>
    <p:sldId id="525" r:id="rId15"/>
    <p:sldId id="526" r:id="rId16"/>
    <p:sldId id="427" r:id="rId17"/>
  </p:sldIdLst>
  <p:sldSz cx="12192000" cy="6858000"/>
  <p:notesSz cx="6858000" cy="9144000"/>
  <p:embeddedFontLst>
    <p:embeddedFont>
      <p:font typeface="Calibri" pitchFamily="34" charset="0"/>
      <p:regular r:id="rId18"/>
      <p:bold r:id="rId19"/>
      <p:italic r:id="rId20"/>
      <p:boldItalic r:id="rId21"/>
    </p:embeddedFont>
    <p:embeddedFont>
      <p:font typeface="方正隶变_GBK" pitchFamily="65" charset="-122"/>
      <p:regular r:id="rId22"/>
    </p:embeddedFont>
    <p:embeddedFont>
      <p:font typeface="方正小标宋_GBK" pitchFamily="65" charset="-122"/>
      <p:regular r:id="rId23"/>
    </p:embeddedFont>
    <p:embeddedFont>
      <p:font typeface="方正魏碑_GBK" pitchFamily="65" charset="-122"/>
      <p:regular r:id="rId24"/>
    </p:embeddedFont>
    <p:embeddedFont>
      <p:font typeface="方正书宋_GBK" pitchFamily="65" charset="-122"/>
      <p:regular r:id="rId25"/>
    </p:embeddedFont>
    <p:embeddedFont>
      <p:font typeface="方正仿宋_GBK" pitchFamily="65" charset="-122"/>
      <p:regular r:id="rId26"/>
    </p:embeddedFont>
    <p:embeddedFont>
      <p:font typeface="方正楷体_GBK" pitchFamily="65" charset="-122"/>
      <p:regular r:id="rId27"/>
    </p:embeddedFont>
    <p:embeddedFont>
      <p:font typeface="华文宋体" pitchFamily="2" charset="-122"/>
      <p:regular r:id="rId28"/>
    </p:embeddedFont>
    <p:embeddedFont>
      <p:font typeface="NEU-XT" pitchFamily="18" charset="-122"/>
      <p:regular r:id="rId29"/>
    </p:embeddedFont>
    <p:embeddedFont>
      <p:font typeface="NEU-HZ" pitchFamily="2" charset="-122"/>
      <p:regular r:id="rId30"/>
      <p:italic r:id="rId31"/>
    </p:embeddedFont>
    <p:embeddedFont>
      <p:font typeface="微软雅黑" pitchFamily="34" charset="-122"/>
      <p:regular r:id="rId32"/>
      <p:bold r:id="rId33"/>
    </p:embeddedFont>
    <p:embeddedFont>
      <p:font typeface="方正大标宋_GBK" pitchFamily="65" charset="-122"/>
      <p:regular r:id="rId34"/>
    </p:embeddedFont>
    <p:embeddedFont>
      <p:font typeface="方正大标宋简体" charset="-122"/>
      <p:regular r:id="rId35"/>
    </p:embeddedFont>
    <p:embeddedFont>
      <p:font typeface="方正黑体_GBK" pitchFamily="65" charset="-122"/>
      <p:regular r:id="rId36"/>
    </p:embeddedFont>
    <p:embeddedFont>
      <p:font typeface="NEU-BZ" pitchFamily="2" charset="-122"/>
      <p:regular r:id="rId37"/>
      <p:bold r:id="rId38"/>
      <p:italic r:id="rId39"/>
      <p:boldItalic r:id="rId4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9" Type="http://schemas.openxmlformats.org/officeDocument/2006/relationships/font" Target="fonts/font22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34" Type="http://schemas.openxmlformats.org/officeDocument/2006/relationships/font" Target="fonts/font17.fntdata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8.fntdata"/><Relationship Id="rId33" Type="http://schemas.openxmlformats.org/officeDocument/2006/relationships/font" Target="fonts/font16.fntdata"/><Relationship Id="rId38" Type="http://schemas.openxmlformats.org/officeDocument/2006/relationships/font" Target="fonts/font21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41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openxmlformats.org/officeDocument/2006/relationships/font" Target="fonts/font15.fntdata"/><Relationship Id="rId37" Type="http://schemas.openxmlformats.org/officeDocument/2006/relationships/font" Target="fonts/font20.fntdata"/><Relationship Id="rId40" Type="http://schemas.openxmlformats.org/officeDocument/2006/relationships/font" Target="fonts/font23.fntdata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36" Type="http://schemas.openxmlformats.org/officeDocument/2006/relationships/font" Target="fonts/font19.fntdata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font" Target="fonts/font14.fntdata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font" Target="fonts/font13.fntdata"/><Relationship Id="rId35" Type="http://schemas.openxmlformats.org/officeDocument/2006/relationships/font" Target="fonts/font18.fntdata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image" Target="../media/image5.t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slide" Target="slide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slide" Target="slide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5" Type="http://schemas.openxmlformats.org/officeDocument/2006/relationships/slide" Target="slide4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27 </a:t>
            </a: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巨人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的花园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5087"/>
            <a:ext cx="11273457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四、阅读课内文段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他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轻轻地走下楼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静悄悄地打开前门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走进花园里。孩子们看见他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非常害怕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立刻逃走了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花园里又出现了冬天的景象。只有那个小男孩没有跑开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因为他的眼里充满了泪水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看不见巨人走过来。巨人悄悄地走到他后面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轻轻抱起他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放到树枝上。这棵树马上开花了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小鸟们也飞来歌唱。小男孩伸手搂住巨人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亲吻着他的脸颊。别的孩子看见巨人不再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像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先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5087"/>
            <a:ext cx="11273457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前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那样凶狠了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也都跑了回来。春天也跟着一起回来了。巨人对他们说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孩子们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花园现在是你们的了。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他拿出一把大斧子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拆除了围墙。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画线句子可以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用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来形容。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大步流星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蹑手蹑脚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落荒而逃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不胫而走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438869" y="344607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20726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5087"/>
            <a:ext cx="11273457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孩子们看到巨人走下楼时的感受是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因为他之前很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从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轻轻地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静悄悄地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这些词中你可以感受到什么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smtClean="0">
                <a:latin typeface="NEU-BZ"/>
                <a:ea typeface="宋体"/>
                <a:cs typeface="Times New Roman"/>
              </a:rPr>
              <a:t>                                          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想一想巨人拆除围墙后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会竖立一个怎样的布告牌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u="sng">
                <a:latin typeface="NEU-BZ"/>
                <a:ea typeface="宋体"/>
                <a:cs typeface="Times New Roman"/>
              </a:rPr>
              <a:t>  </a:t>
            </a:r>
            <a:r>
              <a:rPr lang="en-US" altLang="zh-CN" sz="3400" u="sng" smtClean="0">
                <a:latin typeface="NEU-BZ"/>
                <a:ea typeface="宋体"/>
                <a:cs typeface="Times New Roman"/>
              </a:rPr>
              <a:t>                                       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u="sng">
                <a:latin typeface="NEU-BZ"/>
                <a:ea typeface="宋体"/>
                <a:cs typeface="Times New Roman"/>
              </a:rPr>
              <a:t> </a:t>
            </a:r>
            <a:r>
              <a:rPr lang="en-US" altLang="zh-CN" sz="3400" u="sng" smtClean="0">
                <a:latin typeface="NEU-BZ"/>
                <a:ea typeface="宋体"/>
                <a:cs typeface="Times New Roman"/>
              </a:rPr>
              <a:t>                                        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817555" y="90216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害怕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08271" y="167743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凶狠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37674" y="3142927"/>
            <a:ext cx="1067201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我可以感受到巨人发生了转变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不再像先前那样凶狠了。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74031" y="4592154"/>
            <a:ext cx="10090483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[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]</a:t>
            </a:r>
            <a:r>
              <a:rPr lang="en-US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我想巨人拆除围墙后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会竖立一个布告牌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欢迎入内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。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7529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:a16="http://schemas.microsoft.com/office/drawing/2014/main" xmlns="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603962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书架上有以下图书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请按要求完成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练习</a:t>
            </a:r>
            <a:r>
              <a:rPr lang="zh-CN" altLang="zh-CN" sz="3400" smtClean="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《繁星》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《安徒生童话》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《十万个为什么》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BZ"/>
                <a:ea typeface="宋体"/>
                <a:cs typeface="Times New Roman"/>
              </a:rPr>
              <a:t>④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《格林童话》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⑤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《春水》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⑥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《灰尘的旅行》</a:t>
            </a:r>
            <a:endParaRPr lang="en-US" altLang="zh-CN" sz="34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BZ"/>
                <a:ea typeface="宋体"/>
                <a:cs typeface="Times New Roman"/>
              </a:rPr>
              <a:t>⑦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《宝葫芦的秘密》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⑧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《昆虫记》</a:t>
            </a:r>
            <a:endParaRPr lang="zh-CN" altLang="zh-CN" sz="3400" smtClean="0"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6830"/>
            <a:ext cx="11006455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为了方便查找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请你把这些书分类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照样子给每一类都做个新颖、有趣的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标签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9871997"/>
              </p:ext>
            </p:extLst>
          </p:nvPr>
        </p:nvGraphicFramePr>
        <p:xfrm>
          <a:off x="716045" y="2549959"/>
          <a:ext cx="10795869" cy="2551430"/>
        </p:xfrm>
        <a:graphic>
          <a:graphicData uri="http://schemas.openxmlformats.org/drawingml/2006/table">
            <a:tbl>
              <a:tblPr firstRow="1" firstCol="1" bandRow="1"/>
              <a:tblGrid>
                <a:gridCol w="1542267"/>
                <a:gridCol w="3084534"/>
                <a:gridCol w="3084534"/>
                <a:gridCol w="3084534"/>
              </a:tblGrid>
              <a:tr h="12757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魏碑_GBK"/>
                          <a:cs typeface="Times New Roman"/>
                        </a:rPr>
                        <a:t>标签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诗乐园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57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魏碑_GBK"/>
                          <a:cs typeface="Times New Roman"/>
                        </a:rPr>
                        <a:t>书名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400" smtClean="0">
                          <a:effectLst/>
                          <a:latin typeface="NEU-BZ"/>
                          <a:ea typeface="宋体"/>
                          <a:cs typeface="Times New Roman"/>
                        </a:rPr>
                        <a:t>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71120" marR="7112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400" smtClean="0">
                          <a:effectLst/>
                          <a:latin typeface="NEU-BZ"/>
                          <a:ea typeface="宋体"/>
                          <a:cs typeface="Times New Roman"/>
                        </a:rPr>
                        <a:t>②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71120" marR="7112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400" smtClean="0">
                          <a:effectLst/>
                          <a:latin typeface="NEU-BZ"/>
                          <a:ea typeface="宋体"/>
                          <a:cs typeface="Times New Roman"/>
                        </a:rPr>
                        <a:t>③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71120" marR="7112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2898079" y="419203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⑤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865559" y="2940750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童话王国</a:t>
            </a:r>
            <a:endParaRPr lang="zh-CN" altLang="en-US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907834" y="419203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④⑦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969707" y="2921732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科普世界</a:t>
            </a:r>
            <a:endParaRPr lang="zh-CN" altLang="en-US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080871" y="419203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⑥⑧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252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6830"/>
            <a:ext cx="11006455" cy="1583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一位同学想看童话故事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如果要在上面的图书中选一个童话故事推荐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你会推荐哪一个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说说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理由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92773" y="2577640"/>
            <a:ext cx="11006454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722313" algn="just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我会推荐《安徒生童话》中的《丑小鸭》这个故事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因为这个故事中的丑小鸭的成长之路虽充满坎坷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但它勇敢面对困难和挑战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最终实现了蜕变。这鼓励我们在面对生活中的困难时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也要勇敢迎难而上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坚持不懈。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3175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:a16="http://schemas.microsoft.com/office/drawing/2014/main" xmlns="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5635" y="1807819"/>
            <a:ext cx="10896279" cy="1578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一、读句子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用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400">
                <a:latin typeface="Calibri"/>
                <a:ea typeface="NEU-BZ"/>
                <a:cs typeface="Times New Roman"/>
              </a:rPr>
              <a:t>􀳫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给加点字选择正确的读音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并根据拼音写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字词</a:t>
            </a:r>
            <a:r>
              <a:rPr lang="zh-CN" altLang="zh-CN" sz="3400" smtClean="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1" y="876208"/>
            <a:ext cx="10527498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当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巨人叱责了孩子们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并赶走了玩耍的孩子们后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他砌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qiè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qì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起了围墙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竖起了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禁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jìn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jīn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止入内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pái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不允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rǔn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yǔn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许人们进来。后来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那些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fēnɡ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shuò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的果实都掉落了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冰雪渐渐覆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fǔ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fù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盖了整个花园。正是巨人的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zì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sī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和冷酷才让花园的春天变成了北风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hū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xiào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的隆冬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lóu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lǒu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抱着毯子的他冻得瑟瑟发抖。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05460" y="209029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512815" y="207414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7728004" y="366551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864049" y="521758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2144187" y="191772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3164025" y="294843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7173806" y="185826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5064271" y="269279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9066781" y="346773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8625941" y="503413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20303" y="263367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牌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703122" y="341696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丰硕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417601" y="421860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自私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318858" y="490980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呼啸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34246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6" grpId="0"/>
      <p:bldP spid="17" grpId="0"/>
      <p:bldP spid="18" grpId="0"/>
      <p:bldP spid="6" grpId="0"/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二、按要求进行选择。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下面词语搭配不完全恰当的一项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快乐地飞舞　　美丽的花园　　心情地玩耍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丰硕的果子　　奇特的景象　　用力地跑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悦耳的歌声　　柔嫩的青草　　轻轻地下楼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动人的音乐　　金色的果实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悄悄地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打开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759593" y="186994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405804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下面各项中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括号里的词语不是加点词语的近义词的一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项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          )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</a:t>
            </a:r>
            <a:r>
              <a:rPr lang="en-US" altLang="zh-CN" sz="3400" spc="-15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 spc="-15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你们在这儿做什么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?</a:t>
            </a:r>
            <a:r>
              <a:rPr lang="en-US" altLang="zh-CN" sz="3400" spc="-15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他叱责道。孩子们吓得跑开了。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spc="-150">
                <a:latin typeface="Calibri"/>
                <a:ea typeface="方正仿宋_GBK"/>
                <a:cs typeface="Times New Roman"/>
              </a:rPr>
              <a:t>叱骂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spc="-15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巨人坐在窗前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望着窗外那凄凉的花园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我盼望天气快点儿变好。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荒凉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5066720" y="2861575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5774726" y="3654489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92795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405804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下面各项中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括号里的词语不是加点词语的近义词的一项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园里长满了柔嫩的青草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草丛中到处露出星星似的美丽花朵。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温柔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孩子们站在巨人的脚下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爬上巨人的肩膀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尽情地玩耍。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spc="-150">
                <a:latin typeface="Calibri"/>
                <a:ea typeface="方正仿宋_GBK"/>
                <a:cs typeface="Times New Roman"/>
              </a:rPr>
              <a:t>尽兴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spc="-15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1169" y="183384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3019491" y="2881368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8000570" y="4400445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11824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三、按要求完成句子练习。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巨人说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我有许多美丽的花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可孩子们却是最美丽的花。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改为转述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句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9746" y="3486382"/>
            <a:ext cx="10912508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巨人说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他有许多美丽的花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可孩子们却是最美丽的花。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0583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15915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北风身上裹着皮衣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整天在花园里呼啸着。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当春天回到花园时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春风会在花园里做什么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用同样的修辞手法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写一写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44870" y="2630704"/>
            <a:ext cx="10527631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722313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春天披着五彩的锦缎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用温柔的手指拂过花草树木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顿时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草绿了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花开了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美不胜收。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9949983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后来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孩子们在花园里尽情地玩耍。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发挥想象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补充下面的句子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孩子们有的绕着巨人奔跑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和巨人做游戏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有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的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有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的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2171" y="3215518"/>
            <a:ext cx="818713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爬到巨人的背上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伸出手触碰树上的花朵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30755" y="4002613"/>
            <a:ext cx="7735729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捧起地上的落花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冲着巨人轻轻一扬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6302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</TotalTime>
  <Words>868</Words>
  <Application>Microsoft Office PowerPoint</Application>
  <PresentationFormat>自定义</PresentationFormat>
  <Paragraphs>117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8" baseType="lpstr">
      <vt:lpstr>Arial</vt:lpstr>
      <vt:lpstr>宋体</vt:lpstr>
      <vt:lpstr>Calibri</vt:lpstr>
      <vt:lpstr>Wingdings</vt:lpstr>
      <vt:lpstr>方正隶变_GBK</vt:lpstr>
      <vt:lpstr>方正小标宋_GBK</vt:lpstr>
      <vt:lpstr>方正魏碑_GBK</vt:lpstr>
      <vt:lpstr>方正书宋_GBK</vt:lpstr>
      <vt:lpstr>Times New Roman</vt:lpstr>
      <vt:lpstr>方正仿宋_GBK</vt:lpstr>
      <vt:lpstr>方正楷体_GBK</vt:lpstr>
      <vt:lpstr>华文宋体</vt:lpstr>
      <vt:lpstr>NEU-XT</vt:lpstr>
      <vt:lpstr>NEU-HZ</vt:lpstr>
      <vt:lpstr>楷体</vt:lpstr>
      <vt:lpstr>汉仪雅酷黑 95W</vt:lpstr>
      <vt:lpstr>微软雅黑</vt:lpstr>
      <vt:lpstr>方正大标宋_GBK</vt:lpstr>
      <vt:lpstr>方正大标宋简体</vt:lpstr>
      <vt:lpstr>方正黑体_GBK</vt:lpstr>
      <vt:lpstr>NEU-BZ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248</cp:revision>
  <dcterms:created xsi:type="dcterms:W3CDTF">2019-06-19T02:08:00Z</dcterms:created>
  <dcterms:modified xsi:type="dcterms:W3CDTF">2026-03-26T07:11:02Z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