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506" r:id="rId5"/>
    <p:sldId id="507" r:id="rId6"/>
    <p:sldId id="508" r:id="rId7"/>
    <p:sldId id="427" r:id="rId8"/>
  </p:sldIdLst>
  <p:sldSz cx="12192000" cy="6858000"/>
  <p:notesSz cx="6858000" cy="9144000"/>
  <p:embeddedFontLst>
    <p:embeddedFont>
      <p:font typeface="方正大标宋简体" charset="-122"/>
      <p:regular r:id="rId9"/>
    </p:embeddedFont>
    <p:embeddedFont>
      <p:font typeface="微软雅黑" pitchFamily="34" charset="-122"/>
      <p:regular r:id="rId10"/>
      <p:bold r:id="rId11"/>
    </p:embeddedFont>
    <p:embeddedFont>
      <p:font typeface="方正书宋_GBK" pitchFamily="65" charset="-122"/>
      <p:regular r:id="rId12"/>
    </p:embeddedFont>
    <p:embeddedFont>
      <p:font typeface="方正楷体_GBK" pitchFamily="65" charset="-122"/>
      <p:regular r:id="rId13"/>
    </p:embeddedFont>
    <p:embeddedFont>
      <p:font typeface="NEU-XT" pitchFamily="18" charset="-122"/>
      <p:regular r:id="rId14"/>
    </p:embeddedFont>
    <p:embeddedFont>
      <p:font typeface="Calibri" pitchFamily="34" charset="0"/>
      <p:regular r:id="rId15"/>
      <p:bold r:id="rId16"/>
      <p:italic r:id="rId17"/>
      <p:boldItalic r:id="rId18"/>
    </p:embeddedFont>
    <p:embeddedFont>
      <p:font typeface="NEU-BZ" pitchFamily="2" charset="-122"/>
      <p:regular r:id="rId19"/>
      <p:bold r:id="rId20"/>
      <p:italic r:id="rId21"/>
      <p:boldItalic r:id="rId22"/>
    </p:embeddedFont>
    <p:embeddedFont>
      <p:font typeface="华文宋体" pitchFamily="2" charset="-122"/>
      <p:regular r:id="rId23"/>
    </p:embeddedFont>
    <p:embeddedFont>
      <p:font typeface="方正隶变_GBK" pitchFamily="65" charset="-122"/>
      <p:regular r:id="rId24"/>
    </p:embeddedFont>
    <p:embeddedFont>
      <p:font typeface="方正大标宋_GBK" pitchFamily="65" charset="-122"/>
      <p:regular r:id="rId25"/>
    </p:embeddedFont>
    <p:embeddedFont>
      <p:font typeface="方正仿宋_GBK" pitchFamily="65" charset="-122"/>
      <p:regular r:id="rId26"/>
    </p:embeddedFont>
    <p:embeddedFont>
      <p:font typeface="NEU-HZ" pitchFamily="2" charset="-122"/>
      <p:regular r:id="rId27"/>
      <p:italic r:id="rId28"/>
    </p:embeddedFont>
    <p:embeddedFont>
      <p:font typeface="方正黑体_GBK" pitchFamily="65" charset="-122"/>
      <p:regular r:id="rId29"/>
    </p:embeddedFont>
    <p:embeddedFont>
      <p:font typeface="方正小标宋_GBK" pitchFamily="65" charset="-122"/>
      <p:regular r:id="rId3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font" Target="fonts/font18.fntdata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font" Target="fonts/font17.fntdata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29" Type="http://schemas.openxmlformats.org/officeDocument/2006/relationships/font" Target="fonts/font2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font" Target="fonts/font16.fntdata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28" Type="http://schemas.openxmlformats.org/officeDocument/2006/relationships/font" Target="fonts/font20.fntdata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31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font" Target="fonts/font19.fntdata"/><Relationship Id="rId30" Type="http://schemas.openxmlformats.org/officeDocument/2006/relationships/font" Target="fonts/font22.fntdata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2026/3/23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挑山工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四年级语文下册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465962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一、给下列加点字选择正确的读音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画</a:t>
            </a:r>
            <a:r>
              <a:rPr lang="en-US" altLang="zh-CN" sz="3400">
                <a:latin typeface="NEU-BZ"/>
                <a:ea typeface="方正黑体_GBK"/>
                <a:cs typeface="Times New Roman"/>
              </a:rPr>
              <a:t>“</a:t>
            </a:r>
            <a:r>
              <a:rPr lang="en-US" altLang="zh-CN" sz="3400">
                <a:latin typeface="Calibri"/>
                <a:ea typeface="NEU-BZ"/>
                <a:cs typeface="Times New Roman"/>
              </a:rPr>
              <a:t>􀳫</a:t>
            </a:r>
            <a:r>
              <a:rPr lang="en-US" altLang="zh-CN" sz="3400">
                <a:latin typeface="NEU-BZ"/>
                <a:ea typeface="方正黑体_GBK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泰山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dài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tài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 敞开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chǎnɡ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cǎnɡ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 手杖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zhànɡ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zànɡ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拘束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jū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jǖ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包蕴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wēn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yùn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    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拴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住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zhuàn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shuān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505459" y="2084506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3444763" y="2084506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7932549" y="2077345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925228" y="2915917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2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3905049" y="2880085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7581314" y="2915916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4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2452684" y="1872460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5272536" y="1928674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9275043" y="1928674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1510606" y="2671464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5845728" y="2667518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10774619" y="2684337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2236"/>
            <a:ext cx="10334994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二、将下列词语补充完整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并选词填空。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楷体_GBK"/>
                <a:cs typeface="Times New Roman"/>
              </a:rPr>
              <a:t>心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服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	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腾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驾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楷体_GBK"/>
                <a:cs typeface="Times New Roman"/>
              </a:rPr>
              <a:t>大吃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)</a:t>
            </a:r>
            <a:r>
              <a:rPr lang="en-US" altLang="zh-CN" sz="3400" smtClean="0">
                <a:latin typeface="Calibri"/>
                <a:ea typeface="方正楷体_GBK"/>
                <a:cs typeface="Times New Roman"/>
              </a:rPr>
              <a:t>			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(</a:t>
            </a:r>
            <a:r>
              <a:rPr lang="en-US" altLang="zh-CN" sz="3400" smtClean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 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深长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看到挑山工走到我前头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我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还以为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他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是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赶上来的。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听了他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的话语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我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地点了点头。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79948" y="1845875"/>
            <a:ext cx="209384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悦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b="1" smtClean="0">
                <a:solidFill>
                  <a:srgbClr val="E72582"/>
                </a:solidFill>
                <a:latin typeface="方正楷体_GBK"/>
                <a:ea typeface="宋体"/>
                <a:cs typeface="Times New Roman"/>
              </a:rPr>
              <a:t>      </a:t>
            </a:r>
            <a:r>
              <a:rPr lang="en-US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诚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 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840165" y="1845874"/>
            <a:ext cx="234070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云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b="1" smtClean="0">
                <a:solidFill>
                  <a:srgbClr val="E72582"/>
                </a:solidFill>
                <a:latin typeface="方正楷体_GBK"/>
                <a:ea typeface="宋体"/>
                <a:cs typeface="Times New Roman"/>
              </a:rPr>
              <a:t>        </a:t>
            </a:r>
            <a:r>
              <a:rPr lang="en-US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雾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 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692087" y="2611244"/>
            <a:ext cx="209384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一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b="1" smtClean="0">
                <a:solidFill>
                  <a:srgbClr val="E72582"/>
                </a:solidFill>
                <a:latin typeface="方正楷体_GBK"/>
                <a:ea typeface="宋体"/>
                <a:cs typeface="Times New Roman"/>
              </a:rPr>
              <a:t>      </a:t>
            </a:r>
            <a:r>
              <a:rPr lang="en-US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惊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 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348304" y="2616289"/>
            <a:ext cx="211949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意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b="1" smtClean="0">
                <a:solidFill>
                  <a:srgbClr val="E72582"/>
                </a:solidFill>
                <a:latin typeface="方正楷体_GBK"/>
                <a:ea typeface="宋体"/>
                <a:cs typeface="Times New Roman"/>
              </a:rPr>
              <a:t>       </a:t>
            </a:r>
            <a:r>
              <a:rPr lang="zh-CN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味</a:t>
            </a:r>
            <a:r>
              <a:rPr lang="zh-CN" altLang="zh-CN" sz="3400" b="1" smtClean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 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190412" y="3236887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大吃一惊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56865" y="3963435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腾云驾雾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386982" y="4769551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意味深长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840165" y="4769551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心悦诚服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1424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8388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三、填上合适的词语。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扁担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	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 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                   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的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山色 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方正书宋_GBK"/>
                <a:ea typeface="宋体"/>
                <a:cs typeface="Times New Roman"/>
              </a:rPr>
              <a:t>(                   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的肌肉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	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 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                   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的货物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方正书宋_GBK"/>
                <a:ea typeface="宋体"/>
                <a:cs typeface="Times New Roman"/>
              </a:rPr>
              <a:t>(                   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 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的溪流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 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                   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 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的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山路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方正书宋_GBK"/>
                <a:ea typeface="宋体"/>
                <a:cs typeface="Times New Roman"/>
              </a:rPr>
              <a:t>(                   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地走过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	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 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                   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地离开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方正书宋_GBK"/>
                <a:ea typeface="宋体"/>
                <a:cs typeface="Times New Roman"/>
              </a:rPr>
              <a:t>(                   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地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点头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73513" y="1833845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光溜溜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842997" y="1833845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壮丽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56865" y="2651993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黑黝黝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624989" y="2651992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沉甸甸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41089" y="3416968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喧闹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842997" y="3429000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陡直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55504" y="4180001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不声不响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842997" y="4180001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悄悄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38856" y="4962056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心悦诚服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71414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73450"/>
            <a:ext cx="11297520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四、按要求完成句子练习。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我们哪里有近道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还不是和你们走的同一条道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?(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改为陈述句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u="sng" smtClean="0">
                <a:latin typeface="NEU-BZ"/>
                <a:ea typeface="宋体"/>
                <a:cs typeface="Times New Roman"/>
              </a:rPr>
              <a:t>                                                                                                  </a:t>
            </a:r>
            <a:r>
              <a:rPr lang="en-US" altLang="zh-CN" sz="3400" u="sng">
                <a:latin typeface="NEU-BZ"/>
                <a:ea typeface="宋体"/>
                <a:cs typeface="Times New Roman"/>
              </a:rPr>
              <a:t> 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他把褂子脱掉了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光穿着红背心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现出健美的黑黝黝的肌肉。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这句话是对挑山工的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神态描写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动作描写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外貌描写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表现了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956865" y="2402414"/>
            <a:ext cx="8069179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我们没有近道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是和你们走的同一条道。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456485" y="4011561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外貌描写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366442" y="4781582"/>
            <a:ext cx="410881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挑山工的健壮、纯朴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95170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9" y="873450"/>
            <a:ext cx="11297520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四、按要求完成句子练习。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劳动者都很辛苦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请你从下面选一类劳动者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照样子写一写。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仿宋_GBK"/>
                <a:cs typeface="Times New Roman"/>
              </a:rPr>
              <a:t>建筑师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营业员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裁判员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教师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饲养员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魔术师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例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等你发现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你会大吃一惊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以为挑山工像仙人那样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是腾云驾雾赶上来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的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</p:txBody>
      </p:sp>
      <p:sp>
        <p:nvSpPr>
          <p:cNvPr id="8" name="文本框 22">
            <a:extLst>
              <a:ext uri="{FF2B5EF4-FFF2-40B4-BE49-F238E27FC236}">
                <a16:creationId xmlns="" xmlns:a16="http://schemas.microsoft.com/office/drawing/2014/main" id="{B6D7B695-EFC8-44E0-BD6D-60765652EDCB}"/>
              </a:ext>
            </a:extLst>
          </p:cNvPr>
          <p:cNvSpPr txBox="1"/>
          <p:nvPr/>
        </p:nvSpPr>
        <p:spPr>
          <a:xfrm>
            <a:off x="8218372" y="3666522"/>
            <a:ext cx="3428195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400" b="1" smtClean="0">
                <a:latin typeface="华文宋体" panose="02010600040101010101" pitchFamily="2" charset="-122"/>
                <a:ea typeface="华文宋体" panose="02010600040101010101" pitchFamily="2" charset="-122"/>
              </a:rPr>
              <a:t>···· ···   </a:t>
            </a:r>
            <a:endParaRPr lang="zh-CN" altLang="en-US" sz="34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22">
            <a:extLst>
              <a:ext uri="{FF2B5EF4-FFF2-40B4-BE49-F238E27FC236}">
                <a16:creationId xmlns="" xmlns:a16="http://schemas.microsoft.com/office/drawing/2014/main" id="{B6D7B695-EFC8-44E0-BD6D-60765652EDCB}"/>
              </a:ext>
            </a:extLst>
          </p:cNvPr>
          <p:cNvSpPr txBox="1"/>
          <p:nvPr/>
        </p:nvSpPr>
        <p:spPr>
          <a:xfrm>
            <a:off x="469246" y="4434475"/>
            <a:ext cx="3428195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400" b="1" smtClean="0">
                <a:latin typeface="华文宋体" panose="02010600040101010101" pitchFamily="2" charset="-122"/>
                <a:ea typeface="华文宋体" panose="02010600040101010101" pitchFamily="2" charset="-122"/>
              </a:rPr>
              <a:t>······   </a:t>
            </a:r>
            <a:endParaRPr lang="zh-CN" altLang="en-US" sz="34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72682" y="4809388"/>
            <a:ext cx="10672010" cy="1596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示例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: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魔术师就像会七十二变的孙悟空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能瞬间变出各种各样的事物。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 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62240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四年级语文下册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</TotalTime>
  <Words>245</Words>
  <Application>Microsoft Office PowerPoint</Application>
  <PresentationFormat>自定义</PresentationFormat>
  <Paragraphs>78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8" baseType="lpstr">
      <vt:lpstr>Arial</vt:lpstr>
      <vt:lpstr>宋体</vt:lpstr>
      <vt:lpstr>方正大标宋简体</vt:lpstr>
      <vt:lpstr>微软雅黑</vt:lpstr>
      <vt:lpstr>方正书宋_GBK</vt:lpstr>
      <vt:lpstr>方正楷体_GBK</vt:lpstr>
      <vt:lpstr>NEU-XT</vt:lpstr>
      <vt:lpstr>Calibri</vt:lpstr>
      <vt:lpstr>NEU-BZ</vt:lpstr>
      <vt:lpstr>汉仪雅酷黑 95W</vt:lpstr>
      <vt:lpstr>华文宋体</vt:lpstr>
      <vt:lpstr>Wingdings</vt:lpstr>
      <vt:lpstr>方正隶变_GBK</vt:lpstr>
      <vt:lpstr>方正大标宋_GBK</vt:lpstr>
      <vt:lpstr>Times New Roman</vt:lpstr>
      <vt:lpstr>方正仿宋_GBK</vt:lpstr>
      <vt:lpstr>NEU-HZ</vt:lpstr>
      <vt:lpstr>方正黑体_GBK</vt:lpstr>
      <vt:lpstr>楷体</vt:lpstr>
      <vt:lpstr>方正小标宋_GBK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239</cp:revision>
  <dcterms:created xsi:type="dcterms:W3CDTF">2019-06-19T02:08:00Z</dcterms:created>
  <dcterms:modified xsi:type="dcterms:W3CDTF">2026-03-23T06:24:00Z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