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3" r:id="rId6"/>
    <p:sldId id="528" r:id="rId7"/>
    <p:sldId id="524" r:id="rId8"/>
    <p:sldId id="529" r:id="rId9"/>
    <p:sldId id="531" r:id="rId10"/>
    <p:sldId id="533" r:id="rId11"/>
    <p:sldId id="532" r:id="rId12"/>
    <p:sldId id="530" r:id="rId13"/>
    <p:sldId id="498" r:id="rId14"/>
    <p:sldId id="522" r:id="rId15"/>
    <p:sldId id="534" r:id="rId16"/>
    <p:sldId id="427" r:id="rId17"/>
  </p:sldIdLst>
  <p:sldSz cx="12192000" cy="6858000"/>
  <p:notesSz cx="6858000" cy="9144000"/>
  <p:embeddedFontLst>
    <p:embeddedFont>
      <p:font typeface="方正大标宋简体" charset="-122"/>
      <p:regular r:id="rId18"/>
    </p:embeddedFont>
    <p:embeddedFont>
      <p:font typeface="方正隶变_GBK" pitchFamily="65" charset="-122"/>
      <p:regular r:id="rId19"/>
    </p:embeddedFont>
    <p:embeddedFont>
      <p:font typeface="方正楷体_GBK" pitchFamily="65" charset="-122"/>
      <p:regular r:id="rId20"/>
    </p:embeddedFont>
    <p:embeddedFont>
      <p:font typeface="华文宋体" pitchFamily="2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NEU-XT" pitchFamily="18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方正黑体_GBK" pitchFamily="65" charset="-122"/>
      <p:regular r:id="rId29"/>
    </p:embeddedFont>
    <p:embeddedFont>
      <p:font typeface="NEU-HZ" pitchFamily="2" charset="-122"/>
      <p:regular r:id="rId30"/>
      <p:italic r:id="rId31"/>
    </p:embeddedFont>
    <p:embeddedFont>
      <p:font typeface="NEU-BZ" pitchFamily="2" charset="-122"/>
      <p:regular r:id="rId32"/>
      <p:bold r:id="rId33"/>
      <p:italic r:id="rId34"/>
      <p:boldItalic r:id="rId35"/>
    </p:embeddedFont>
    <p:embeddedFont>
      <p:font typeface="方正小标宋_GBK" pitchFamily="65" charset="-122"/>
      <p:regular r:id="rId36"/>
    </p:embeddedFont>
    <p:embeddedFont>
      <p:font typeface="方正仿宋_GBK" pitchFamily="65" charset="-122"/>
      <p:regular r:id="rId37"/>
    </p:embeddedFont>
    <p:embeddedFont>
      <p:font typeface="方正书宋_GBK" pitchFamily="65" charset="-122"/>
      <p:regular r:id="rId38"/>
    </p:embeddedFont>
    <p:embeddedFont>
      <p:font typeface="方正大标宋_GBK" pitchFamily="65" charset="-122"/>
      <p:regular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font" Target="fonts/font22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7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8.TIF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5.jpeg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19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小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英雄雨来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节选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146"/>
            <a:ext cx="11006455" cy="5821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四、阅读课内文段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扁鼻子军官的目光立刻变得凶恶可怕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他向前弓着身子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伸出两只大手。啊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那双手就像鹰的爪子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扭着雨来的两只耳朵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向两边拉。雨来疼得直咧嘴。鬼子又抽出一只手来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在雨来的脸上打了两巴掌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又把他脸上的肉揪起一块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咬着牙拧。雨来的脸立刻变成白一块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青一块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紫一块。鬼子又向他胸脯上打了一拳。雨来打个趔趄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后退几步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后脑勺正碰在柜板上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但立刻又被抓过来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肚子撞在炕沿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上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  <p:grpSp>
        <p:nvGrpSpPr>
          <p:cNvPr id="6" name="组合 5"/>
          <p:cNvGrpSpPr/>
          <p:nvPr/>
        </p:nvGrpSpPr>
        <p:grpSpPr>
          <a:xfrm>
            <a:off x="687829" y="2986355"/>
            <a:ext cx="10655500" cy="785588"/>
            <a:chOff x="687829" y="2986355"/>
            <a:chExt cx="10655500" cy="785588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2" t="12009" r="34498" b="50001"/>
            <a:stretch/>
          </p:blipFill>
          <p:spPr bwMode="auto">
            <a:xfrm>
              <a:off x="687829" y="3667359"/>
              <a:ext cx="3318687" cy="104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85" t="13253" r="1656" b="50001"/>
            <a:stretch/>
          </p:blipFill>
          <p:spPr bwMode="auto">
            <a:xfrm>
              <a:off x="4211053" y="2986355"/>
              <a:ext cx="3076322" cy="101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20389" b="50001"/>
            <a:stretch/>
          </p:blipFill>
          <p:spPr bwMode="auto">
            <a:xfrm>
              <a:off x="7278323" y="2986355"/>
              <a:ext cx="4065006" cy="104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6774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73203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可用段意归并法将文段内容概括为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敌人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雨来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          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画出文段第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段中的比喻句。这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话把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仿宋_GBK"/>
                <a:cs typeface="Times New Roman"/>
              </a:rPr>
              <a:t>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比作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仿宋_GBK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充分说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明了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敌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这样写的用意是反衬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2013734" y="2814300"/>
            <a:ext cx="970098" cy="16225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08761" y="90741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暴打雨来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13734" y="168946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始终不屈服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324273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扁鼻子军官的手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71478" y="323574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鹰的爪子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78245" y="40235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凶残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6116" y="3870255"/>
            <a:ext cx="973137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雨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来英勇地与鬼子作斗争的英雄形象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398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2533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我从第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段中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雨来还是咬着牙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看出雨来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是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个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孩子。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我想用一句俗语来赞美雨来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下面选项中不恰当的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自古英雄出少年。　　 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有志不在年高。　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英雄莫问出处。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54717" y="86109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英勇不屈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60531" y="257359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7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810941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体会英雄形象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为雨来写一首赞美诗。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蓝蓝的天上飘着的浮云像一块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一块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红绸子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映在还乡河上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像开了一大朵一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朵鸡冠花。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对于这句环境描写的作用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表述最恰当的是哪一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这处环境描写的主要作用是告诉读者故事发生的地点是还乡河。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这句话渲染了悲壮、肃穆的气氛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烘托了雨来不怕牺牲的英雄形象。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作者用红绸子、鸡冠花来比喻浮云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写出了热闹、充满生机的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景象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10526848" y="109991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结合句子和图片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想象还乡河的景色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补全下面的短诗。</a:t>
            </a:r>
          </a:p>
          <a:p>
            <a:pPr indent="722313"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般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的河水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地流淌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般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芦苇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地摇晃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般的小英雄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地屹立着。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1703122" y="16413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绸缎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42798" y="16413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静静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246294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99225" y="245942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轻轻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6865" y="32535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钢铁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70875" y="32488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坚定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13" name="image10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684057" y="1836689"/>
            <a:ext cx="3288297" cy="20856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7927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95460"/>
            <a:ext cx="1140580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根据拼音写字词。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他在与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dí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rén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周旋时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ɡē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bo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受了伤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现在正躺在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kànɡ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shànɡ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休息。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我小时候得到的奖品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qiān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bǐ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还有用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hónɡ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chóu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包好的证书等。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75743" y="25468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敌人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45365" y="25518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胳膊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51671" y="340493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炕上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42997" y="41198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铅笔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865" y="48898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红绸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下面加点字的注音全部正确的一项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哗啦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lɑ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天晴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吧嗒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bɑ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快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去吧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耳塞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sāi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闭塞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弹琴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dàn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手榴弹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dàn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32572" y="18579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15171" y="286948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40950" y="284738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20769" y="363743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40950" y="361326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72003" y="440539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550296" y="442934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05131" y="520956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20541" y="520956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8548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选填下面句子所用的描写方法。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可多选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语言描写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动作描写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心理描写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神态描写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妈妈立在河沿上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望着渐渐扩大的水圈直发愣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雨来一骨碌下了炕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把书塞在怀里就往外跑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老人们含着泪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雨来是个好孩子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死得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可惜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雨来心里想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掏什么呢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找刀子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鬼子生了气要挖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小孩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眼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睛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48636" y="2651993"/>
            <a:ext cx="7906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BD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76342" y="3429000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14548" y="4097724"/>
            <a:ext cx="813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AD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31472" y="56719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850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4192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可是雨来浑身光溜溜的像条小泥鳅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怎么也抓不住。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这句话把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比作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表达了作者对雨来的喜爱之情。我也能用比喻的手法表达喜欢之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情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89934" y="23872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雨来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52010" y="242843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小泥鳅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7910" y="3954487"/>
            <a:ext cx="823600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她的脸红得像苹果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粉嫩粉嫩的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可爱极了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605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体会加点部分表达的不同感情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再照样子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根据提示把下面一段话补充完整。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雨来像小鸭子一样抖着头上的水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用手抹一下眼睛和鼻子。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那双手就像鹰的爪子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扭着雨来的两只耳朵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向两边拉。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我有一个妹妹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她特别爱说话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声音又好听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说起话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像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写出喜爱之情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。但有时也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让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我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238375" algn="l"/>
              </a:tabLs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苦恼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我正在写作业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她在我旁边说个没完没了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像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 algn="just">
              <a:lnSpc>
                <a:spcPct val="135000"/>
              </a:lnSpc>
              <a:spcAft>
                <a:spcPts val="0"/>
              </a:spcAft>
              <a:tabLst>
                <a:tab pos="2238375" algn="l"/>
              </a:tabLs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写出厌烦之情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1687519" y="2819327"/>
            <a:ext cx="308901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3124212" y="3466885"/>
            <a:ext cx="204936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4492824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一只可爱的百灵鸟</a:t>
            </a:r>
            <a:endParaRPr lang="zh-CN" altLang="en-US" b="1">
              <a:solidFill>
                <a:srgbClr val="E72582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56865" y="5137485"/>
            <a:ext cx="9915145" cy="1373543"/>
            <a:chOff x="956865" y="5137485"/>
            <a:chExt cx="9915145" cy="1373543"/>
          </a:xfrm>
        </p:grpSpPr>
        <p:sp>
          <p:nvSpPr>
            <p:cNvPr id="10" name="矩形 9"/>
            <p:cNvSpPr/>
            <p:nvPr/>
          </p:nvSpPr>
          <p:spPr>
            <a:xfrm>
              <a:off x="9815310" y="5137485"/>
              <a:ext cx="105670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一</a:t>
              </a:r>
              <a:r>
                <a:rPr lang="zh-CN" altLang="zh-CN" sz="3400" b="1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只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56865" y="5895475"/>
              <a:ext cx="367280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讨厌</a:t>
              </a:r>
              <a:r>
                <a:rPr lang="zh-CN" altLang="zh-CN" sz="34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的苍蝇嗡嗡叫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8025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146"/>
            <a:ext cx="11006455" cy="5821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四、阅读课内文段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扁鼻子军官的目光立刻变得凶恶可怕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他向前弓着身子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伸出两只大手。啊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那双手就像鹰的爪子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扭着雨来的两只耳朵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向两边拉。雨来疼得直咧嘴。鬼子又抽出一只手来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在雨来的脸上打了两巴掌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又把他脸上的肉揪起一块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咬着牙拧。雨来的脸立刻变成白一块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青一块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紫一块。鬼子又向他胸脯上打了一拳。雨来打个趔趄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后退几步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后脑勺正碰在柜板上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但立刻又被抓过来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肚子撞在炕沿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上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146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雨来半天才喘过气来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脑袋里像有一窝蜂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嗡嗡地叫。他两眼直冒金星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鼻子流着血。一滴一滴的血滴下来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溅在课本那几行字上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我们是中国人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我们爱自己的祖国。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鬼子打得累了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雨来还是咬着牙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没看见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287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73203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可用段意归并法将文段内容概括为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敌人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雨来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          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画出文段第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段中的比喻句。这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话把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仿宋_GBK"/>
                <a:cs typeface="Times New Roman"/>
              </a:rPr>
              <a:t>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比作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仿宋_GBK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充分说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明了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敌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这样写的用意是反衬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2013734" y="2814300"/>
            <a:ext cx="970098" cy="16225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08761" y="90741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暴打雨来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13734" y="168946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始终不屈服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357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1008</Words>
  <Application>Microsoft Office PowerPoint</Application>
  <PresentationFormat>自定义</PresentationFormat>
  <Paragraphs>141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6" baseType="lpstr">
      <vt:lpstr>Arial</vt:lpstr>
      <vt:lpstr>宋体</vt:lpstr>
      <vt:lpstr>方正大标宋简体</vt:lpstr>
      <vt:lpstr>方正隶变_GBK</vt:lpstr>
      <vt:lpstr>方正楷体_GBK</vt:lpstr>
      <vt:lpstr>华文宋体</vt:lpstr>
      <vt:lpstr>微软雅黑</vt:lpstr>
      <vt:lpstr>NEU-XT</vt:lpstr>
      <vt:lpstr>Calibri</vt:lpstr>
      <vt:lpstr>方正黑体_GBK</vt:lpstr>
      <vt:lpstr>NEU-HZ</vt:lpstr>
      <vt:lpstr>汉仪雅酷黑 95W</vt:lpstr>
      <vt:lpstr>NEU-BZ</vt:lpstr>
      <vt:lpstr>Wingdings</vt:lpstr>
      <vt:lpstr>方正小标宋_GBK</vt:lpstr>
      <vt:lpstr>方正仿宋_GBK</vt:lpstr>
      <vt:lpstr>Times New Roman</vt:lpstr>
      <vt:lpstr>方正书宋_GBK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2026-03-24T01:21:30Z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