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10" r:id="rId6"/>
    <p:sldId id="508" r:id="rId7"/>
    <p:sldId id="427" r:id="rId8"/>
  </p:sldIdLst>
  <p:sldSz cx="12192000" cy="6858000"/>
  <p:notesSz cx="6858000" cy="9144000"/>
  <p:embeddedFontLst>
    <p:embeddedFont>
      <p:font typeface="微软雅黑" pitchFamily="34" charset="-122"/>
      <p:regular r:id="rId9"/>
      <p:bold r:id="rId10"/>
    </p:embeddedFont>
    <p:embeddedFont>
      <p:font typeface="NEU-XT" pitchFamily="18" charset="-122"/>
      <p:regular r:id="rId11"/>
    </p:embeddedFont>
    <p:embeddedFont>
      <p:font typeface="方正大标宋_GBK" pitchFamily="65" charset="-122"/>
      <p:regular r:id="rId12"/>
    </p:embeddedFont>
    <p:embeddedFont>
      <p:font typeface="方正仿宋_GBK" pitchFamily="65" charset="-122"/>
      <p:regular r:id="rId13"/>
    </p:embeddedFont>
    <p:embeddedFont>
      <p:font typeface="NEU-HZ" pitchFamily="2" charset="-122"/>
      <p:regular r:id="rId14"/>
      <p:italic r:id="rId15"/>
    </p:embeddedFont>
    <p:embeddedFont>
      <p:font typeface="方正书宋_GBK" pitchFamily="65" charset="-122"/>
      <p:regular r:id="rId16"/>
    </p:embeddedFont>
    <p:embeddedFont>
      <p:font typeface="NEU-BZ" pitchFamily="2" charset="-122"/>
      <p:regular r:id="rId17"/>
      <p:bold r:id="rId18"/>
      <p:italic r:id="rId19"/>
      <p:boldItalic r:id="rId20"/>
    </p:embeddedFont>
    <p:embeddedFont>
      <p:font typeface="方正楷体_GBK" pitchFamily="65" charset="-122"/>
      <p:regular r:id="rId21"/>
    </p:embeddedFont>
    <p:embeddedFont>
      <p:font typeface="方正大标宋简体" charset="-122"/>
      <p:regular r:id="rId22"/>
    </p:embeddedFon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华文宋体" pitchFamily="2" charset="-122"/>
      <p:regular r:id="rId27"/>
    </p:embeddedFont>
    <p:embeddedFont>
      <p:font typeface="方正小标宋_GBK" pitchFamily="65" charset="-122"/>
      <p:regular r:id="rId28"/>
    </p:embeddedFont>
    <p:embeddedFont>
      <p:font typeface="方正魏碑_GBK" pitchFamily="65" charset="-122"/>
      <p:regular r:id="rId29"/>
    </p:embeddedFont>
    <p:embeddedFont>
      <p:font typeface="方正隶变_GBK" pitchFamily="65" charset="-122"/>
      <p:regular r:id="rId30"/>
    </p:embeddedFont>
    <p:embeddedFont>
      <p:font typeface="方正黑体_GBK" pitchFamily="65" charset="-122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36" Type="http://schemas.openxmlformats.org/officeDocument/2006/relationships/tableStyles" Target="tableStyle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font" Target="fonts/font23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文言文二则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965"/>
            <a:ext cx="631644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50" y="1733550"/>
            <a:ext cx="11722100" cy="113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567204" y="2126060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恭</a:t>
            </a:r>
            <a:r>
              <a:rPr lang="zh-CN" altLang="zh-CN" sz="3400" b="1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敬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14918" y="2154615"/>
            <a:ext cx="14510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勤   奋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59924" y="2126059"/>
            <a:ext cx="13532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博 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学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50199" y="2135041"/>
            <a:ext cx="13532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家 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贫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014389" y="2144024"/>
            <a:ext cx="169309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囊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　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萤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8933"/>
            <a:ext cx="9276214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二、请运用多种方法理解文言文中的字义。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699642"/>
              </p:ext>
            </p:extLst>
          </p:nvPr>
        </p:nvGraphicFramePr>
        <p:xfrm>
          <a:off x="505460" y="1708150"/>
          <a:ext cx="11490024" cy="4487205"/>
        </p:xfrm>
        <a:graphic>
          <a:graphicData uri="http://schemas.openxmlformats.org/drawingml/2006/table">
            <a:tbl>
              <a:tblPr firstRow="1" firstCol="1" bandRow="1"/>
              <a:tblGrid>
                <a:gridCol w="3022302"/>
                <a:gridCol w="2331617"/>
                <a:gridCol w="6136105"/>
              </a:tblGrid>
              <a:tr h="8974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 spc="-15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理解字义的方法</a:t>
                      </a:r>
                      <a:endParaRPr lang="zh-CN" sz="3400" spc="-15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要理解的字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字义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74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宋体"/>
                          <a:cs typeface="Times New Roman"/>
                        </a:rPr>
                        <a:t>借助注释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宋体"/>
                          <a:cs typeface="Times New Roman"/>
                        </a:rPr>
                        <a:t>博学多通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宋体"/>
                          <a:cs typeface="Times New Roman"/>
                        </a:rPr>
                        <a:t>通</a:t>
                      </a:r>
                      <a:r>
                        <a:rPr lang="en-US" sz="3400">
                          <a:effectLst/>
                          <a:latin typeface="方正书宋_GBK"/>
                          <a:ea typeface="宋体"/>
                          <a:cs typeface="Times New Roman"/>
                        </a:rPr>
                        <a:t>:</a:t>
                      </a:r>
                      <a:r>
                        <a:rPr lang="zh-CN" sz="3400" u="sng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altLang="zh-CN" sz="3400" u="sng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                          </a:t>
                      </a:r>
                      <a:r>
                        <a:rPr lang="zh-CN" sz="3400" u="sng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zh-CN" sz="3400">
                          <a:effectLst/>
                          <a:latin typeface="Calibri"/>
                          <a:ea typeface="宋体"/>
                          <a:cs typeface="Times New Roman"/>
                        </a:rPr>
                        <a:t>。</a:t>
                      </a:r>
                      <a:r>
                        <a:rPr lang="en-US" sz="3400">
                          <a:effectLst/>
                          <a:latin typeface="方正书宋_GBK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74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宋体"/>
                          <a:cs typeface="Times New Roman"/>
                        </a:rPr>
                        <a:t>借助语境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宋体"/>
                          <a:cs typeface="Times New Roman"/>
                        </a:rPr>
                        <a:t>欲作针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400" spc="-150">
                          <a:effectLst/>
                          <a:latin typeface="NEU-BZ"/>
                          <a:ea typeface="宋体"/>
                          <a:cs typeface="Times New Roman"/>
                        </a:rPr>
                        <a:t>“</a:t>
                      </a:r>
                      <a:r>
                        <a:rPr lang="zh-CN" sz="3400" spc="-150">
                          <a:effectLst/>
                          <a:latin typeface="Calibri"/>
                          <a:ea typeface="宋体"/>
                          <a:cs typeface="Times New Roman"/>
                        </a:rPr>
                        <a:t>欲</a:t>
                      </a:r>
                      <a:r>
                        <a:rPr lang="en-US" sz="3400" spc="-150">
                          <a:effectLst/>
                          <a:latin typeface="NEU-BZ"/>
                          <a:ea typeface="宋体"/>
                          <a:cs typeface="Times New Roman"/>
                        </a:rPr>
                        <a:t>”</a:t>
                      </a:r>
                      <a:r>
                        <a:rPr lang="zh-CN" sz="3400" spc="-150">
                          <a:effectLst/>
                          <a:latin typeface="Calibri"/>
                          <a:ea typeface="宋体"/>
                          <a:cs typeface="Times New Roman"/>
                        </a:rPr>
                        <a:t>的意思是</a:t>
                      </a:r>
                      <a:r>
                        <a:rPr lang="en-US" sz="3400" spc="-150">
                          <a:effectLst/>
                          <a:latin typeface="方正书宋_GBK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zh-CN" sz="3400" spc="-150" smtClean="0">
                          <a:effectLst/>
                          <a:latin typeface="Calibri"/>
                          <a:ea typeface="方正仿宋_GBK"/>
                          <a:cs typeface="Times New Roman"/>
                        </a:rPr>
                        <a:t>欲望</a:t>
                      </a:r>
                      <a:r>
                        <a:rPr lang="en-US" altLang="zh-CN" sz="3400" spc="-150" smtClean="0">
                          <a:effectLst/>
                          <a:latin typeface="Calibri"/>
                          <a:ea typeface="方正仿宋_GBK"/>
                          <a:cs typeface="Times New Roman"/>
                        </a:rPr>
                        <a:t>   </a:t>
                      </a:r>
                      <a:r>
                        <a:rPr lang="zh-CN" sz="3400" spc="-150" smtClean="0">
                          <a:effectLst/>
                          <a:latin typeface="Calibri"/>
                          <a:ea typeface="方正仿宋_GBK"/>
                          <a:cs typeface="Times New Roman"/>
                        </a:rPr>
                        <a:t>想要</a:t>
                      </a:r>
                      <a:r>
                        <a:rPr lang="en-US" sz="3400" spc="-150" smtClean="0">
                          <a:effectLst/>
                          <a:latin typeface="方正书宋_GBK"/>
                          <a:ea typeface="宋体"/>
                          <a:cs typeface="Times New Roman"/>
                        </a:rPr>
                        <a:t>)(</a:t>
                      </a:r>
                      <a:r>
                        <a:rPr lang="zh-CN" sz="3400" spc="-150">
                          <a:effectLst/>
                          <a:latin typeface="Calibri"/>
                          <a:ea typeface="宋体"/>
                          <a:cs typeface="Times New Roman"/>
                        </a:rPr>
                        <a:t>打</a:t>
                      </a:r>
                      <a:r>
                        <a:rPr lang="en-US" sz="3400" spc="-150">
                          <a:effectLst/>
                          <a:latin typeface="NEU-BZ"/>
                          <a:ea typeface="宋体"/>
                          <a:cs typeface="Times New Roman"/>
                        </a:rPr>
                        <a:t>“</a:t>
                      </a:r>
                      <a:r>
                        <a:rPr lang="en-US" sz="3400" spc="-150">
                          <a:effectLst/>
                          <a:latin typeface="Calibri"/>
                          <a:ea typeface="NEU-BZ"/>
                          <a:cs typeface="Times New Roman"/>
                        </a:rPr>
                        <a:t>􀳫</a:t>
                      </a:r>
                      <a:r>
                        <a:rPr lang="en-US" sz="3400" spc="-150">
                          <a:effectLst/>
                          <a:latin typeface="NEU-BZ"/>
                          <a:ea typeface="宋体"/>
                          <a:cs typeface="Times New Roman"/>
                        </a:rPr>
                        <a:t>”</a:t>
                      </a:r>
                      <a:r>
                        <a:rPr lang="en-US" sz="3400" spc="-150">
                          <a:effectLst/>
                          <a:latin typeface="方正书宋_GBK"/>
                          <a:ea typeface="宋体"/>
                          <a:cs typeface="Times New Roman"/>
                        </a:rPr>
                        <a:t>)</a:t>
                      </a:r>
                      <a:endParaRPr lang="zh-CN" sz="3400" spc="-15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74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宋体"/>
                          <a:cs typeface="Times New Roman"/>
                        </a:rPr>
                        <a:t>组词法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宋体"/>
                          <a:cs typeface="Times New Roman"/>
                        </a:rPr>
                        <a:t>未成</a:t>
                      </a:r>
                      <a:r>
                        <a:rPr lang="en-US" sz="3400">
                          <a:effectLst/>
                          <a:latin typeface="方正书宋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400">
                          <a:effectLst/>
                          <a:latin typeface="Calibri"/>
                          <a:ea typeface="宋体"/>
                          <a:cs typeface="Times New Roman"/>
                        </a:rPr>
                        <a:t>弃去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宋体"/>
                          <a:cs typeface="Times New Roman"/>
                        </a:rPr>
                        <a:t>成</a:t>
                      </a:r>
                      <a:r>
                        <a:rPr lang="zh-CN" sz="3400" u="sng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altLang="zh-CN" sz="3400" u="sng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          </a:t>
                      </a:r>
                      <a:r>
                        <a:rPr lang="zh-CN" sz="3400" u="sng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zh-CN" sz="3400">
                          <a:effectLst/>
                          <a:latin typeface="Calibri"/>
                          <a:ea typeface="宋体"/>
                          <a:cs typeface="Times New Roman"/>
                        </a:rPr>
                        <a:t>。　弃</a:t>
                      </a:r>
                      <a:r>
                        <a:rPr lang="en-US" sz="3400">
                          <a:effectLst/>
                          <a:latin typeface="方正书宋_GBK"/>
                          <a:ea typeface="宋体"/>
                          <a:cs typeface="Times New Roman"/>
                        </a:rPr>
                        <a:t>:</a:t>
                      </a:r>
                      <a:r>
                        <a:rPr lang="zh-CN" sz="3400" u="sng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altLang="zh-CN" sz="3400" u="sng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         </a:t>
                      </a:r>
                      <a:r>
                        <a:rPr lang="zh-CN" sz="3400" u="sng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zh-CN" sz="3400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。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74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宋体"/>
                          <a:cs typeface="Times New Roman"/>
                        </a:rPr>
                        <a:t>联系生活经验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宋体"/>
                          <a:cs typeface="Times New Roman"/>
                        </a:rPr>
                        <a:t>囊萤夜读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宋体"/>
                          <a:cs typeface="Times New Roman"/>
                        </a:rPr>
                        <a:t>萤</a:t>
                      </a:r>
                      <a:r>
                        <a:rPr lang="en-US" sz="3400">
                          <a:effectLst/>
                          <a:latin typeface="方正书宋_GBK"/>
                          <a:ea typeface="宋体"/>
                          <a:cs typeface="Times New Roman"/>
                        </a:rPr>
                        <a:t>:</a:t>
                      </a:r>
                      <a:r>
                        <a:rPr lang="zh-CN" sz="3400" u="sng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altLang="zh-CN" sz="3400" u="sng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           </a:t>
                      </a:r>
                      <a:r>
                        <a:rPr lang="zh-CN" sz="3400" u="sng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zh-CN" sz="3400">
                          <a:effectLst/>
                          <a:latin typeface="Calibri"/>
                          <a:ea typeface="宋体"/>
                          <a:cs typeface="Times New Roman"/>
                        </a:rPr>
                        <a:t>。</a:t>
                      </a:r>
                      <a:r>
                        <a:rPr lang="en-US" sz="3400">
                          <a:effectLst/>
                          <a:latin typeface="方正书宋_GBK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20898" y="300571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901961" y="391817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094466" y="4820542"/>
            <a:ext cx="127766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r>
              <a:rPr lang="zh-CN" altLang="en-US" sz="340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</a:t>
            </a:r>
            <a:r>
              <a:rPr lang="en-US" altLang="zh-CN" sz="3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118530" y="575900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14614" y="2649811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通晓、明白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781674" y="362613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24350" y="442513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完成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911050" y="441815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放弃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624350" y="5291711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萤火虫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784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三、把文言文补充完整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磨针溪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在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下。世传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读书山中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未成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。过是溪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逢老媪方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。问之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欲作针。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还卒业。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选出加点字的正确读音。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铁杵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zhǔ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chǔ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成针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还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huán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hái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卒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zú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suí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业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3484747" y="1641340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象耳山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22821" y="164133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李太白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85197" y="238729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弃去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84751" y="238729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磨铁杵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02372" y="3126269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太白感其意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70893" y="518148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141213" y="515330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790136" y="517736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905556" y="499386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243911" y="501884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374697" y="499386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784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三、把文言文补充完整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磨针溪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在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下。世传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读书山中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未成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。过是溪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逢老媪方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。问之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欲作针。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还卒业。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根据意思在文中找出相应的句子写下来。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李太白经过这条小溪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遇到一位老奶奶正在磨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铁棒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84747" y="1641340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象耳山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22821" y="164133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李太白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85197" y="238729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弃去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84751" y="238729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磨铁杵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02372" y="3126269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太白感其意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4230" y="5669158"/>
            <a:ext cx="5190845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过是溪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逢老媪方磨铁杵。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5491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5503227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四、梳理故事内容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补全表格。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5301758"/>
              </p:ext>
            </p:extLst>
          </p:nvPr>
        </p:nvGraphicFramePr>
        <p:xfrm>
          <a:off x="505459" y="1655029"/>
          <a:ext cx="11321583" cy="4360760"/>
        </p:xfrm>
        <a:graphic>
          <a:graphicData uri="http://schemas.openxmlformats.org/drawingml/2006/table">
            <a:tbl>
              <a:tblPr firstRow="1" firstCol="1" bandRow="1"/>
              <a:tblGrid>
                <a:gridCol w="1924920"/>
                <a:gridCol w="5221705"/>
                <a:gridCol w="4174958"/>
              </a:tblGrid>
              <a:tr h="9437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故事名称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主要内容</a:t>
                      </a:r>
                      <a:r>
                        <a:rPr lang="en-US" sz="3400">
                          <a:effectLst/>
                          <a:latin typeface="方正魏碑_GBK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人</a:t>
                      </a:r>
                      <a:r>
                        <a:rPr lang="en-US" sz="3400">
                          <a:effectLst/>
                          <a:latin typeface="Calibri"/>
                          <a:ea typeface="宋体"/>
                          <a:cs typeface="Times New Roman"/>
                        </a:rPr>
                        <a:t>+</a:t>
                      </a: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事</a:t>
                      </a:r>
                      <a:r>
                        <a:rPr lang="en-US" sz="3400">
                          <a:effectLst/>
                          <a:latin typeface="方正魏碑_GBK"/>
                          <a:ea typeface="宋体"/>
                          <a:cs typeface="Times New Roman"/>
                        </a:rPr>
                        <a:t>)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启示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7780" marR="1778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848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囊萤夜读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读书不仅要勤奋刻苦</a:t>
                      </a:r>
                      <a:r>
                        <a:rPr lang="en-US" sz="34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还要</a:t>
                      </a:r>
                      <a:r>
                        <a:rPr lang="zh-CN" sz="3400" u="sng"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altLang="zh-CN" sz="3400" u="sng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                    </a:t>
                      </a:r>
                      <a:r>
                        <a:rPr lang="zh-CN" sz="3400" u="sng"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sz="3400" u="sng">
                          <a:solidFill>
                            <a:schemeClr val="tx1"/>
                          </a:solidFill>
                          <a:effectLst/>
                          <a:latin typeface="NEU-BZ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7780" marR="1778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848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铁杵成针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李白受老妇启示</a:t>
                      </a:r>
                      <a:r>
                        <a:rPr lang="en-US" sz="34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继续完成学业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2470485" y="2598004"/>
            <a:ext cx="5025189" cy="15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车胤用练囊盛萤火虫来照明读书</a:t>
            </a:r>
            <a:endParaRPr lang="zh-CN" altLang="en-US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49391" y="425999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持之以恒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279</Words>
  <Application>Microsoft Office PowerPoint</Application>
  <PresentationFormat>自定义</PresentationFormat>
  <Paragraphs>85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9" baseType="lpstr">
      <vt:lpstr>Arial</vt:lpstr>
      <vt:lpstr>宋体</vt:lpstr>
      <vt:lpstr>微软雅黑</vt:lpstr>
      <vt:lpstr>NEU-XT</vt:lpstr>
      <vt:lpstr>方正大标宋_GBK</vt:lpstr>
      <vt:lpstr>Wingdings</vt:lpstr>
      <vt:lpstr>方正仿宋_GBK</vt:lpstr>
      <vt:lpstr>NEU-HZ</vt:lpstr>
      <vt:lpstr>汉仪雅酷黑 95W</vt:lpstr>
      <vt:lpstr>方正书宋_GBK</vt:lpstr>
      <vt:lpstr>NEU-BZ</vt:lpstr>
      <vt:lpstr>楷体</vt:lpstr>
      <vt:lpstr>方正楷体_GBK</vt:lpstr>
      <vt:lpstr>方正大标宋简体</vt:lpstr>
      <vt:lpstr>Times New Roman</vt:lpstr>
      <vt:lpstr>Calibri</vt:lpstr>
      <vt:lpstr>华文宋体</vt:lpstr>
      <vt:lpstr>方正小标宋_GBK</vt:lpstr>
      <vt:lpstr>方正魏碑_GBK</vt:lpstr>
      <vt:lpstr>方正隶变_GBK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238</cp:revision>
  <dcterms:created xsi:type="dcterms:W3CDTF">2019-06-19T02:08:00Z</dcterms:created>
  <dcterms:modified xsi:type="dcterms:W3CDTF">2026-03-23T00:53:05Z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