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7" r:id="rId6"/>
    <p:sldId id="524" r:id="rId7"/>
    <p:sldId id="528" r:id="rId8"/>
    <p:sldId id="529" r:id="rId9"/>
    <p:sldId id="530" r:id="rId10"/>
    <p:sldId id="498" r:id="rId11"/>
    <p:sldId id="525" r:id="rId12"/>
    <p:sldId id="531" r:id="rId13"/>
    <p:sldId id="532" r:id="rId14"/>
    <p:sldId id="533" r:id="rId15"/>
    <p:sldId id="534" r:id="rId16"/>
    <p:sldId id="535" r:id="rId17"/>
    <p:sldId id="536" r:id="rId18"/>
    <p:sldId id="427" r:id="rId19"/>
  </p:sldIdLst>
  <p:sldSz cx="12192000" cy="6858000"/>
  <p:notesSz cx="6858000" cy="9144000"/>
  <p:embeddedFontLst>
    <p:embeddedFont>
      <p:font typeface="方正大标宋简体" charset="-122"/>
      <p:regular r:id="rId20"/>
    </p:embeddedFont>
    <p:embeddedFont>
      <p:font typeface="方正隶变_GBK" pitchFamily="65" charset="-122"/>
      <p:regular r:id="rId21"/>
    </p:embeddedFont>
    <p:embeddedFont>
      <p:font typeface="方正楷体_GBK" pitchFamily="65" charset="-122"/>
      <p:regular r:id="rId22"/>
    </p:embeddedFont>
    <p:embeddedFont>
      <p:font typeface="华文宋体" pitchFamily="2" charset="-122"/>
      <p:regular r:id="rId23"/>
    </p:embeddedFont>
    <p:embeddedFont>
      <p:font typeface="微软雅黑" pitchFamily="34" charset="-122"/>
      <p:regular r:id="rId24"/>
      <p:bold r:id="rId25"/>
    </p:embeddedFont>
    <p:embeddedFont>
      <p:font typeface="NEU-XT" pitchFamily="18" charset="-122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方正黑体_GBK" pitchFamily="65" charset="-122"/>
      <p:regular r:id="rId31"/>
    </p:embeddedFont>
    <p:embeddedFont>
      <p:font typeface="NEU-HZ" pitchFamily="2" charset="-122"/>
      <p:regular r:id="rId32"/>
      <p:italic r:id="rId33"/>
    </p:embeddedFont>
    <p:embeddedFont>
      <p:font typeface="NEU-BZ" pitchFamily="2" charset="-122"/>
      <p:regular r:id="rId34"/>
      <p:bold r:id="rId35"/>
      <p:italic r:id="rId36"/>
      <p:boldItalic r:id="rId37"/>
    </p:embeddedFont>
    <p:embeddedFont>
      <p:font typeface="方正小标宋_GBK" pitchFamily="65" charset="-122"/>
      <p:regular r:id="rId38"/>
    </p:embeddedFont>
    <p:embeddedFont>
      <p:font typeface="方正仿宋_GBK" pitchFamily="65" charset="-122"/>
      <p:regular r:id="rId39"/>
    </p:embeddedFont>
    <p:embeddedFont>
      <p:font typeface="方正书宋_GBK" pitchFamily="65" charset="-122"/>
      <p:regular r:id="rId40"/>
    </p:embeddedFont>
    <p:embeddedFont>
      <p:font typeface="方正大标宋_GBK" pitchFamily="65" charset="-122"/>
      <p:regular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font" Target="fonts/font21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6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5.jp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17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记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金华的双龙洞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7217" y="1711688"/>
            <a:ext cx="1119909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阅读课外短文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小标宋_GBK"/>
                <a:cs typeface="Times New Roman"/>
              </a:rPr>
              <a:t>岗 山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孙继泉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林子后面就是岗山。山脚下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是勤快的人开出的一方方田地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种着花生和地瓜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地瓜已拖了很长的秧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秧的根部是深绿色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梢部是浅绿色。昨夜下了一场雨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我想那段浅绿色的半尺长的秧子肯定是一个雨夜生长的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96453" y="864298"/>
            <a:ext cx="11199094" cy="5501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往上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有石砌的盘山路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路沿石上贴着几棵蒺藜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几日前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还顶着一朵朵黄色的小花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如今却已结了果实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用手摸一摸它棱状的果实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硬硬的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有些扎手。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[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]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一块卧在那里的巨石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中间裂了一道直直的纹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像是用剑劈的。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就在这条纹缝里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生出一溜密密的小草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像是要把分成两块的石头缝合。谁拔下的一把草放在石头上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草上的泥土被雨水冲掉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散着白色的根须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微微翘起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试图慢慢站立起来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245361" y="294555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96453" y="864298"/>
            <a:ext cx="11199094" cy="5495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沿着盘山路往上走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来到半山腰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尽收眼底的便是苦楝了。苦楝正开了紫白色的碎花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有不少被雨水打落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撒了一地落英。还有拉拉秧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将没有生长植物的地方填满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其实拉拉秧山上并不是很多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田野里到处都是。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[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]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如果你到田野里看看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田野的小路边啦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沟边啦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小河边啦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甚至河道里所有没有水的地方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拉拉秧一丛一丛的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将所有的裸土覆住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那才叫壮观呢</a:t>
            </a:r>
            <a:r>
              <a:rPr lang="en-US" altLang="zh-CN" sz="3400" u="sng" smtClean="0">
                <a:latin typeface="方正楷体_GBK"/>
                <a:ea typeface="宋体"/>
                <a:cs typeface="Times New Roman"/>
              </a:rPr>
              <a:t>!</a:t>
            </a:r>
            <a:endParaRPr lang="zh-CN" altLang="en-US" sz="3400"/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587763" y="448365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044783" y="449156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908477" y="449156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19871" y="605212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060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96453" y="864298"/>
            <a:ext cx="1119909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下列对文章内容的理解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不正确的一项是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岗山山脚下种的是花生和地瓜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拉拉秧主要生长在田野里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山上并不是很多。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落英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指被雨水打落在地上的蒺藜花。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蒺藜的果实是棱状的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硬硬的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有些扎手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8589772" y="10638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227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96453" y="864298"/>
            <a:ext cx="1130926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阅读第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自然段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作者具体描写了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、蒺藜和小草这三种植物。对于地瓜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作者主要抓住它的秧的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和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写出了它的勃勃生机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对于小草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作者突出了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它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7722375" y="88018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地瓜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77923" y="16455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4292" y="24529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颜色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04292" y="3211758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旺盛的生命力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216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96453" y="864298"/>
            <a:ext cx="11199094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登山过程中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目之所及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皆为美景。请你填写登山所见图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5078" y="3717758"/>
            <a:ext cx="11826442" cy="2722951"/>
            <a:chOff x="2438650" y="2707105"/>
            <a:chExt cx="7639551" cy="1758950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14"/>
            <a:stretch/>
          </p:blipFill>
          <p:spPr bwMode="auto">
            <a:xfrm>
              <a:off x="2438650" y="2707105"/>
              <a:ext cx="7639551" cy="1758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2438651" y="2780828"/>
              <a:ext cx="516238" cy="8794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191"/>
          <a:stretch/>
        </p:blipFill>
        <p:spPr bwMode="auto">
          <a:xfrm>
            <a:off x="485775" y="1827630"/>
            <a:ext cx="5736796" cy="2583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49"/>
          <a:stretch/>
        </p:blipFill>
        <p:spPr bwMode="auto">
          <a:xfrm>
            <a:off x="4312628" y="3708704"/>
            <a:ext cx="7547499" cy="2722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4725439" y="19300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游览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27359" y="4561785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山脚下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95597" y="3795636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半山腰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48" t="56958" r="18831" b="11042"/>
          <a:stretch/>
        </p:blipFill>
        <p:spPr bwMode="auto">
          <a:xfrm>
            <a:off x="5995457" y="5856759"/>
            <a:ext cx="2609461" cy="871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矩形 19"/>
          <p:cNvSpPr/>
          <p:nvPr/>
        </p:nvSpPr>
        <p:spPr>
          <a:xfrm>
            <a:off x="6008687" y="5356856"/>
            <a:ext cx="2365768" cy="532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93202" y="5350692"/>
            <a:ext cx="214834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蒺藜</a:t>
            </a:r>
            <a:r>
              <a:rPr lang="zh-CN" altLang="en-US" sz="32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、</a:t>
            </a:r>
            <a:r>
              <a:rPr lang="zh-CN" altLang="en-US" sz="3200" b="1" spc="-15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巨石</a:t>
            </a:r>
            <a:endParaRPr lang="en-US" altLang="zh-CN" sz="3200" b="1" spc="-150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r>
              <a:rPr lang="zh-CN" altLang="en-US" sz="3200" b="1" spc="-15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和</a:t>
            </a:r>
            <a:r>
              <a:rPr lang="zh-CN" altLang="en-US" sz="32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小草</a:t>
            </a:r>
            <a:endParaRPr lang="zh-CN" altLang="en-US" sz="3200" b="1" spc="-15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47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96453" y="864298"/>
            <a:ext cx="11199094" cy="1560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两处画线句子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体会作者用词之妙。按要求在批注栏里写写自己的感受或发现。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665747" y="2494763"/>
            <a:ext cx="6096000" cy="235628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2313" algn="just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[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]</a:t>
            </a:r>
            <a:r>
              <a:rPr lang="zh-CN" altLang="zh-CN" sz="3400" u="wavy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一块卧在那里的巨石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中间裂了一道直直的纹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像是用剑劈的。</a:t>
            </a:r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299"/>
          <a:stretch/>
        </p:blipFill>
        <p:spPr bwMode="auto">
          <a:xfrm>
            <a:off x="7218948" y="2424661"/>
            <a:ext cx="4292968" cy="4010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807087" y="302916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56608" y="4589071"/>
            <a:ext cx="3685624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巨石“卧”倒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姿</a:t>
            </a:r>
            <a:endParaRPr lang="en-US" altLang="zh-CN" sz="3400" b="1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态和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巨石的庞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958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96453" y="864298"/>
            <a:ext cx="11199094" cy="1560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两处画线句子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体会作者用词之妙。按要求在批注栏里写写自己的感受或发现。</a:t>
            </a:r>
            <a:endParaRPr lang="zh-CN" altLang="en-US" sz="340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87"/>
          <a:stretch/>
        </p:blipFill>
        <p:spPr bwMode="auto">
          <a:xfrm>
            <a:off x="7402579" y="1973154"/>
            <a:ext cx="4292968" cy="3958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665747" y="2494763"/>
            <a:ext cx="6096000" cy="392594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2313" algn="just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[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]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如果你到田野里看看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田野的小路边啦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沟边啦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小河边啦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甚至河道里所有没有水的地方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拉拉秧一丛一丛的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将所有的裸土覆住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那才叫壮观呢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!</a:t>
            </a:r>
            <a:endParaRPr lang="zh-CN" altLang="en-US"/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867246" y="378202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246867" y="379405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126112" y="380618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291329" y="611293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97"/>
          <a:stretch/>
        </p:blipFill>
        <p:spPr bwMode="auto">
          <a:xfrm>
            <a:off x="7398563" y="4993116"/>
            <a:ext cx="4292968" cy="1728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7733333" y="3184452"/>
            <a:ext cx="39381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400" b="1" spc="-15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读</a:t>
            </a:r>
            <a:r>
              <a:rPr lang="zh-CN" altLang="en-US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起来没有那么亲切自然了，也难体会作者对拉拉秧的喜爱</a:t>
            </a:r>
            <a:endParaRPr lang="zh-CN" altLang="en-US" b="1" spc="-15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9053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30290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根据拼音写字词。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双龙洞在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江金华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一路上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dù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juān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盛开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油桐葱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溪流时而急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时而缓。洞口宽敞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但从外洞进入内洞的孔隙狭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zhǎi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只能容一只小船进出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内洞比外洞大很多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里面遍布形状、颜色变化多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duān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的石钟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rǔ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和石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sǔn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17015" y="251071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41029" y="250877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杜鹃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61194" y="33050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14816" y="40596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62784" y="48297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99188" y="56117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83791" y="564086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994998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二、下列加点字的读音和词语书写完全正确的一项是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肩负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jiāng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陆地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漆黑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qī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蜿蜒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wān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变化多端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额头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ě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杜鹃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juān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水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原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孔隙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臀部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diàn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危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峰亢立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279077" y="286948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78689" y="286948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97813" y="36414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78689" y="36414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90723" y="439943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78051" y="443553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03141" y="520555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78688" y="520555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30311" y="182181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163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随着山势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溪流时而宽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时而窄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时而缓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时而急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溪声也时时变换调子。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用加点词语仿写句子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他时而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时而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时而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时而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完全沉浸在自己的世界里了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3560920" y="2148601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4942327" y="2124536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6346008" y="2091408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7765737" y="2148601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32570" y="326560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17658" y="330674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低吟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15387" y="32656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74772" y="40356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痛哭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163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走进去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仿佛到了个大会堂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周围是石壁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头上是高高的石顶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在那里聚集一千或是八百人开个会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一定不觉得拥挤。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句子运用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的说明方法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写出了外洞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的特点。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051611" y="327763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打比方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38395" y="327064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列数字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37071" y="404765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宽敞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4" y="4639144"/>
            <a:ext cx="10292661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棵银杏树像把大绿伞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高约</a:t>
            </a:r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15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米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约有</a:t>
            </a:r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5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层楼房那么高。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60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四、阅读课内文段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在外洞找泉水的来路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原来从靠左边的石壁下方的孔隙流出。虽说是孔隙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可也容得下一只小船进出。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怎样小的小船呢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两个人并排仰卧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刚合适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再没法容第三个人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是这样小的小船。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船两头都系着绳子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管理处的工人先进内洞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在里边拉绳子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船就进去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在外洞的工人拉另一头的绳子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船就出来。</a:t>
            </a:r>
            <a:r>
              <a:rPr lang="zh-CN" altLang="zh-CN" sz="3400" spc="300">
                <a:latin typeface="Calibri"/>
                <a:ea typeface="方正楷体_GBK"/>
                <a:cs typeface="Times New Roman"/>
              </a:rPr>
              <a:t>我怀着好奇的心情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独个儿仰卧在小船里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自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以为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2158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从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后脑到肩背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到臀部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到脚跟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没有一处不贴着船底了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才说一声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行了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船就慢慢移动。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眼前昏暗了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可是还能感觉左右和上方的山石似乎都在朝我挤压过来。我又感觉要是把头稍微抬起一点儿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准会撞破额角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擦伤鼻子。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大约行了两三丈的水程吧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就登陆了。这就到了内洞。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选段描写了作者从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通过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进入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的情形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181765" y="133138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b="1" dirty="0">
              <a:solidFill>
                <a:srgbClr val="E72582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25439" y="47575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外洞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12229" y="476256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孔隙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94481" y="47505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内洞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5437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品读句子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从两方面体会孔隙的窄小。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的句子运用了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的修辞方法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通过写船小突出孔隙的窄小程度。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         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的句子准确地表达了作者通过孔隙时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感受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从侧面写出了孔隙的窄小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820313" y="158118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设问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9" name="image86.jpeg" descr="source:si_idp1015686576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716513" y="3473276"/>
            <a:ext cx="978561" cy="44868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983240" y="316549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紧张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859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将选段中的加点字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贴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换成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行不行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6586" y="1672855"/>
            <a:ext cx="10744200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不行。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贴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说明作者是紧紧地靠着船底的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比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挨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更能衬托出孔隙的窄小。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2404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1214</Words>
  <Application>Microsoft Office PowerPoint</Application>
  <PresentationFormat>自定义</PresentationFormat>
  <Paragraphs>142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8" baseType="lpstr">
      <vt:lpstr>Arial</vt:lpstr>
      <vt:lpstr>宋体</vt:lpstr>
      <vt:lpstr>方正大标宋简体</vt:lpstr>
      <vt:lpstr>方正隶变_GBK</vt:lpstr>
      <vt:lpstr>方正楷体_GBK</vt:lpstr>
      <vt:lpstr>华文宋体</vt:lpstr>
      <vt:lpstr>微软雅黑</vt:lpstr>
      <vt:lpstr>NEU-XT</vt:lpstr>
      <vt:lpstr>Calibri</vt:lpstr>
      <vt:lpstr>方正黑体_GBK</vt:lpstr>
      <vt:lpstr>NEU-HZ</vt:lpstr>
      <vt:lpstr>汉仪雅酷黑 95W</vt:lpstr>
      <vt:lpstr>NEU-BZ</vt:lpstr>
      <vt:lpstr>Wingdings</vt:lpstr>
      <vt:lpstr>方正小标宋_GBK</vt:lpstr>
      <vt:lpstr>方正仿宋_GBK</vt:lpstr>
      <vt:lpstr>Times New Roman</vt:lpstr>
      <vt:lpstr>方正书宋_GBK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253</cp:revision>
  <dcterms:created xsi:type="dcterms:W3CDTF">2019-06-19T02:08:00Z</dcterms:created>
  <dcterms:modified xsi:type="dcterms:W3CDTF">2026-03-23T23:54:25Z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