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7" r:id="rId5"/>
    <p:sldId id="528" r:id="rId6"/>
    <p:sldId id="523" r:id="rId7"/>
    <p:sldId id="529" r:id="rId8"/>
    <p:sldId id="530" r:id="rId9"/>
    <p:sldId id="531" r:id="rId10"/>
    <p:sldId id="524" r:id="rId11"/>
    <p:sldId id="525" r:id="rId12"/>
    <p:sldId id="526" r:id="rId13"/>
    <p:sldId id="498" r:id="rId14"/>
    <p:sldId id="522" r:id="rId15"/>
    <p:sldId id="427" r:id="rId16"/>
  </p:sldIdLst>
  <p:sldSz cx="12192000" cy="6858000"/>
  <p:notesSz cx="6858000" cy="9144000"/>
  <p:embeddedFontLst>
    <p:embeddedFont>
      <p:font typeface="方正仿宋_GBK" pitchFamily="65" charset="-122"/>
      <p:regular r:id="rId17"/>
    </p:embeddedFont>
    <p:embeddedFont>
      <p:font typeface="方正书宋_GBK" pitchFamily="65" charset="-122"/>
      <p:regular r:id="rId18"/>
    </p:embeddedFont>
    <p:embeddedFont>
      <p:font typeface="方正大标宋简体" charset="-122"/>
      <p:regular r:id="rId19"/>
    </p:embeddedFont>
    <p:embeddedFont>
      <p:font typeface="NEU-BZ" pitchFamily="2" charset="-122"/>
      <p:regular r:id="rId20"/>
      <p:bold r:id="rId21"/>
      <p:italic r:id="rId22"/>
      <p:boldItalic r:id="rId23"/>
    </p:embeddedFont>
    <p:embeddedFont>
      <p:font typeface="方正黑体_GBK" pitchFamily="65" charset="-122"/>
      <p:regular r:id="rId24"/>
    </p:embeddedFont>
    <p:embeddedFont>
      <p:font typeface="方正小标宋_GBK" pitchFamily="65" charset="-122"/>
      <p:regular r:id="rId25"/>
    </p:embeddedFont>
    <p:embeddedFont>
      <p:font typeface="微软雅黑" pitchFamily="34" charset="-122"/>
      <p:regular r:id="rId26"/>
      <p:bold r:id="rId27"/>
    </p:embeddedFont>
    <p:embeddedFont>
      <p:font typeface="方正大标宋_GBK" pitchFamily="65" charset="-122"/>
      <p:regular r:id="rId28"/>
    </p:embeddedFont>
    <p:embeddedFont>
      <p:font typeface="Calibri" pitchFamily="34" charset="0"/>
      <p:regular r:id="rId29"/>
      <p:bold r:id="rId30"/>
      <p:italic r:id="rId31"/>
      <p:boldItalic r:id="rId32"/>
    </p:embeddedFont>
    <p:embeddedFont>
      <p:font typeface="NEU-XT" pitchFamily="18" charset="-122"/>
      <p:regular r:id="rId33"/>
    </p:embeddedFont>
    <p:embeddedFont>
      <p:font typeface="华文宋体" pitchFamily="2" charset="-122"/>
      <p:regular r:id="rId34"/>
    </p:embeddedFont>
    <p:embeddedFont>
      <p:font typeface="方正楷体_GBK" pitchFamily="65" charset="-122"/>
      <p:regular r:id="rId35"/>
    </p:embeddedFont>
    <p:embeddedFont>
      <p:font typeface="方正隶变_GBK" pitchFamily="65" charset="-122"/>
      <p:regular r:id="rId36"/>
    </p:embeddedFont>
    <p:embeddedFont>
      <p:font typeface="NEU-HZ" pitchFamily="2" charset="-122"/>
      <p:regular r:id="rId37"/>
      <p:italic r:id="rId3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9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font" Target="fonts/font18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font" Target="fonts/font17.fntdata"/><Relationship Id="rId38" Type="http://schemas.openxmlformats.org/officeDocument/2006/relationships/font" Target="fonts/font2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font" Target="fonts/font16.fntdata"/><Relationship Id="rId37" Type="http://schemas.openxmlformats.org/officeDocument/2006/relationships/font" Target="fonts/font21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openxmlformats.org/officeDocument/2006/relationships/font" Target="fonts/font20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font" Target="fonts/font19.fntdata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image" Target="../media/image5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24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“诺曼底号”遇难记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225329" cy="5821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>
                <a:solidFill>
                  <a:srgbClr val="000000"/>
                </a:solidFill>
                <a:latin typeface="Calibri"/>
                <a:ea typeface="方正黑体_GBK"/>
                <a:cs typeface="Times New Roman"/>
              </a:rPr>
              <a:t>五、阅读课内文段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  <a:p>
            <a:pPr lvl="0" indent="722313" algn="just">
              <a:lnSpc>
                <a:spcPct val="135000"/>
              </a:lnSpc>
            </a:pP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哈尔威船长一个手势也没有做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一句话也没有说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犹如铁铸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纹丝不动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随着轮船一起沉入了深渊。</a:t>
            </a:r>
            <a:r>
              <a:rPr lang="zh-CN" altLang="zh-CN" sz="3400" u="sng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人们透过阴惨惨的雾气</a:t>
            </a:r>
            <a:r>
              <a:rPr lang="en-US" altLang="zh-CN" sz="3400" u="sng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凝视着这尊黑色的雕像徐徐沉进大海。</a:t>
            </a:r>
            <a:endParaRPr lang="zh-CN" altLang="zh-CN" sz="340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  <a:p>
            <a:pPr lvl="0" indent="722313" algn="just">
              <a:lnSpc>
                <a:spcPct val="135000"/>
              </a:lnSpc>
            </a:pP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哈尔威船长的生命就这样结束了。</a:t>
            </a:r>
            <a:endParaRPr lang="zh-CN" altLang="zh-CN" sz="340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  <a:p>
            <a:pPr lvl="0" indent="722313" algn="just">
              <a:lnSpc>
                <a:spcPct val="135000"/>
              </a:lnSpc>
            </a:pP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在英伦海峡上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没有任何一个海员能与他相提并论。</a:t>
            </a:r>
            <a:endParaRPr lang="zh-CN" altLang="zh-CN" sz="340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  <a:p>
            <a:pPr lvl="0" indent="722313" algn="just">
              <a:lnSpc>
                <a:spcPct val="135000"/>
              </a:lnSpc>
            </a:pP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他一生都要求自己忠于职守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履行做人之道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面对死亡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他又践行了一次英雄的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壮举</a:t>
            </a:r>
            <a:r>
              <a:rPr lang="zh-CN" altLang="zh-CN" sz="340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22532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犹如铁铸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纹丝不动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既表现了船长</a:t>
            </a:r>
            <a:r>
              <a:rPr lang="zh-CN" altLang="zh-CN" sz="3400" u="sng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 u="sng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的精神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又反映了他看到大家得救后内心的</a:t>
            </a:r>
            <a:r>
              <a:rPr lang="zh-CN" altLang="zh-CN" sz="3400" u="sng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                      </a:t>
            </a:r>
            <a:r>
              <a:rPr lang="zh-CN" altLang="zh-CN" sz="3400" u="sng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。</a:t>
            </a:r>
          </a:p>
          <a:p>
            <a:pPr lvl="0"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哈尔威船长为什么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一个手势也没有做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一句话也没有说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就沉进了大海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                                                                                                   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文中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画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“——”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的句子通过</a:t>
            </a:r>
            <a:r>
              <a:rPr lang="zh-CN" altLang="zh-CN" sz="3400" u="sng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描写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进一步突出了哈尔威船长的</a:t>
            </a:r>
            <a:r>
              <a:rPr lang="zh-CN" altLang="zh-CN" sz="3400" u="sng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                     </a:t>
            </a:r>
            <a:r>
              <a:rPr lang="zh-CN" altLang="zh-CN" sz="3400" u="sng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和人们对他的赞美之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情</a:t>
            </a:r>
            <a:r>
              <a:rPr lang="zh-CN" altLang="zh-CN" sz="3400" smtClean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26707" y="86613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视死如归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90690" y="1629308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安然与平静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6103" y="3882298"/>
            <a:ext cx="1046516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因为他完成了救援任务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履行了船长的职责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他无怨无悔。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08686" y="472142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环境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40446" y="5551602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沉稳、坚毅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22532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根据文段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提出一个你不懂的问题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并试着解答。</a:t>
            </a:r>
          </a:p>
          <a:p>
            <a:pPr>
              <a:lnSpc>
                <a:spcPct val="150000"/>
              </a:lnSpc>
            </a:pP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问题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                                                                                                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                                                                                                    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解答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 u="sng" smtClean="0">
                <a:solidFill>
                  <a:srgbClr val="000000"/>
                </a:solidFill>
                <a:latin typeface="方正书宋_GBK"/>
                <a:ea typeface="宋体"/>
                <a:cs typeface="Times New Roman"/>
              </a:rPr>
              <a:t>                                                                                            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                                                                                                    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                                                                                                    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36549" y="1463945"/>
            <a:ext cx="10412977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哈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尔威船长为什么要随着轮船一起沉没而不想办法逃生呢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?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4408" y="3035033"/>
            <a:ext cx="1059982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因为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他早已把自己的生死置之度外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誓与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诺曼底号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共存亡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他救出船上的人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就算完成了自己船长的职责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所以他根本没想过逃出去。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685291"/>
            <a:ext cx="11117045" cy="2354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课文通过对语言、动作等的描写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刻画了哈尔威船长威严、果敢的英雄形象。请你仿照课文的写法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写一写你熟悉的某个人的优秀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品质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1453459"/>
            <a:ext cx="1111704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50000"/>
              </a:lnSpc>
            </a:pP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运动会上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王鹏在奔跑中和另一个参赛队员发生擦碰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摔倒在跑道上。只见他紧皱眉头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双手撑地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猛地站了起来。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啊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cs typeface="Times New Roman"/>
              </a:rPr>
              <a:t>——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只听他一声呐喊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又迈开双腿奔跑起来。他是最后一个冲过终点的。面对最后一名的结果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他做了一个胜利的手势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笑着说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我努力了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就是胜利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507574"/>
            <a:ext cx="1089627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根据拼音写词语。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台风凌晨登陆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这个地区变得一片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hùn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luàn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。有关部门坚守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ɡǎnɡ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wèi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),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diào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qiǎn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冲锋舟到该地区展开营救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wéi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chí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受灾现场的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zhì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xù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634323" y="250567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混乱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67650" y="320803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岗位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634323" y="333779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调遣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56608" y="410781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维持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09864" y="490850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秩序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8844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二、按要求进行选择。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下列每小题都有一个加点字的读音是错误的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请选出来。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哭泣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qì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裸露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ɡuǒ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	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汹涌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xōnɡ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机械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xiè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	(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主宰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zǎi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岗位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ɡānɡ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	(         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弥漫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mí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酣睡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gān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	( 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288516" y="596423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474093" y="364672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324885" y="442211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867502" y="442670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744649" y="522629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411616" y="522629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812547" y="364556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393531" y="596422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52880" y="342201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252880" y="414803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276925" y="494762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283006" y="56855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8844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下列每小题词语中都有一个错别字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请选出来。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舍己救人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中于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职守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文丝不动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相提并论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小心翼翼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猝然而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致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势不可挡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惊恐万状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66290" y="185790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84421" y="266402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08466" y="342900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84403" y="426202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0428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8844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下列加点词语运用不恰当的一项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星期六我们在老师的组织下井然有序地到河边秋游。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突如其来的地震让所有人都惊慌失措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大家纷纷寻找安全的避难所。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贵州铜仁松桃县连降暴雨引发内涝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消防员在洪水中撑着伞小心翼翼地转移婴儿。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狼牙山五壮士的英雄事迹默默无为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气壮山河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6008687" y="2097434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6004573" y="2939646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1348344" y="5201583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5571428" y="6031762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75372" y="105179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9114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2772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哈尔威船长站在指挥台上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大声吼喝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全体安静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注意听命令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把救生艇放下去。妇女先走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其他乘客跟上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船员断后。必须把六十人救出去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这句话属于人物描写中的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描写、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描写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从这句话可以看出哈尔威船长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品质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41418" y="402359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语言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249313" y="399254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动作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79169" y="480564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临危不惧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249313" y="479865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忠于职守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2772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哈尔威船长站在指挥台上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大声吼喝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全体安静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注意听命令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把救生艇放下去。妇女先走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其他乘客跟上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船员断后。必须把六十人救出去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选择一种情景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使用本句话对人物的描写方法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表现人物的内心活动。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焦急地等人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期待落空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久别重逢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喜出望外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03364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0434" y="1534863"/>
            <a:ext cx="1090148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smtClean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[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]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焦急地等人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眼看就要上课了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李小明站在学校门口不停地来回走动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时不时伸长脖子向外张望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嘴里嘟囔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着</a:t>
            </a:r>
            <a:r>
              <a:rPr lang="en-US" altLang="zh-CN" sz="3400" b="1" smtClean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妈妈怎么还没送到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……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6227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2772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洛克机械师在哪儿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船长叫我吗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炉子怎么样了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海水淹了。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火呢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灭了。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机器怎样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停了。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这是船长和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的对话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对话的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特点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是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从中看出当时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突出了哈尔威船长的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03762" y="2505671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洛克机械师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6991" y="322950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简短有力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96000" y="322252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情况危急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19871" y="3975466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镇定自若与果敢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1416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891</Words>
  <Application>Microsoft Office PowerPoint</Application>
  <PresentationFormat>自定义</PresentationFormat>
  <Paragraphs>124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5" baseType="lpstr">
      <vt:lpstr>Arial</vt:lpstr>
      <vt:lpstr>宋体</vt:lpstr>
      <vt:lpstr>方正仿宋_GBK</vt:lpstr>
      <vt:lpstr>Wingdings</vt:lpstr>
      <vt:lpstr>方正书宋_GBK</vt:lpstr>
      <vt:lpstr>Times New Roman</vt:lpstr>
      <vt:lpstr>方正大标宋简体</vt:lpstr>
      <vt:lpstr>NEU-BZ</vt:lpstr>
      <vt:lpstr>方正黑体_GBK</vt:lpstr>
      <vt:lpstr>方正小标宋_GBK</vt:lpstr>
      <vt:lpstr>微软雅黑</vt:lpstr>
      <vt:lpstr>方正大标宋_GBK</vt:lpstr>
      <vt:lpstr>Calibri</vt:lpstr>
      <vt:lpstr>NEU-XT</vt:lpstr>
      <vt:lpstr>华文宋体</vt:lpstr>
      <vt:lpstr>汉仪雅酷黑 95W</vt:lpstr>
      <vt:lpstr>方正楷体_GBK</vt:lpstr>
      <vt:lpstr>方正隶变_GBK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248</cp:revision>
  <dcterms:created xsi:type="dcterms:W3CDTF">2019-06-19T02:08:00Z</dcterms:created>
  <dcterms:modified xsi:type="dcterms:W3CDTF">2026-03-24T06:44:37Z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