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XT" pitchFamily="18" charset="-122"/>
      <p:regular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华文宋体" pitchFamily="2" charset="-122"/>
      <p:regular r:id="rId27"/>
    </p:embeddedFont>
    <p:embeddedFont>
      <p:font typeface="方正小标宋_GBK" pitchFamily="65" charset="-122"/>
      <p:regular r:id="rId28"/>
    </p:embeddedFont>
    <p:embeddedFont>
      <p:font typeface="方正隶变_GBK" pitchFamily="65" charset="-122"/>
      <p:regular r:id="rId29"/>
    </p:embeddedFont>
    <p:embeddedFont>
      <p:font typeface="方正黑体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黄继光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\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划去加点字的错误注音。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冰雹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bāo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báo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)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屡次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lǔ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lǚ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摧毁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cuī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chuī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胸膛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táng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qiāng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晕倒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yūn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yùn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战役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1406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93087" y="212858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9296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28545" y="29036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36895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28545" y="37075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54865" y="1977733"/>
            <a:ext cx="760831" cy="3016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096000" y="1996778"/>
            <a:ext cx="533400" cy="28265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61507" y="2778796"/>
            <a:ext cx="760831" cy="3016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374139" y="2820382"/>
            <a:ext cx="1156250" cy="26011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705886" y="3556737"/>
            <a:ext cx="760831" cy="3016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80844" y="3545198"/>
            <a:ext cx="760831" cy="3016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635"/>
          <a:stretch/>
        </p:blipFill>
        <p:spPr bwMode="auto">
          <a:xfrm>
            <a:off x="505460" y="1496518"/>
            <a:ext cx="11415295" cy="512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77490" y="2009274"/>
            <a:ext cx="3107963" cy="1090391"/>
            <a:chOff x="2298735" y="2693682"/>
            <a:chExt cx="3107963" cy="1090391"/>
          </a:xfrm>
        </p:grpSpPr>
        <p:grpSp>
          <p:nvGrpSpPr>
            <p:cNvPr id="9" name="组合 8"/>
            <p:cNvGrpSpPr/>
            <p:nvPr/>
          </p:nvGrpSpPr>
          <p:grpSpPr>
            <a:xfrm>
              <a:off x="2298735" y="2693683"/>
              <a:ext cx="2092662" cy="1090390"/>
              <a:chOff x="1987734" y="1843323"/>
              <a:chExt cx="2092662" cy="1090390"/>
            </a:xfrm>
          </p:grpSpPr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6422" t="5749" r="8370" b="5426"/>
              <a:stretch/>
            </p:blipFill>
            <p:spPr>
              <a:xfrm>
                <a:off x="1987734" y="1844824"/>
                <a:ext cx="1077362" cy="1088889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3049855" y="1843323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4376157" y="2693682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560391"/>
              </p:ext>
            </p:extLst>
          </p:nvPr>
        </p:nvGraphicFramePr>
        <p:xfrm>
          <a:off x="672094" y="2045371"/>
          <a:ext cx="311335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7786"/>
                <a:gridCol w="1037786"/>
                <a:gridCol w="1037786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4338161" y="1995509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488618"/>
              </p:ext>
            </p:extLst>
          </p:nvPr>
        </p:nvGraphicFramePr>
        <p:xfrm>
          <a:off x="4365654" y="204556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101414" y="2006159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002587"/>
              </p:ext>
            </p:extLst>
          </p:nvPr>
        </p:nvGraphicFramePr>
        <p:xfrm>
          <a:off x="7128907" y="205621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9660130" y="2010776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267341"/>
              </p:ext>
            </p:extLst>
          </p:nvPr>
        </p:nvGraphicFramePr>
        <p:xfrm>
          <a:off x="9687623" y="206082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战役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战争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战斗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艰巨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艰难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艰苦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在上甘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黄继光用胸膛堵住敌人的枪口而光荣牺牲了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他是一位伟大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英雄。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生活条件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非常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人们每一天都过得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。想要让人人都过上幸福的生活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的任务啊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4450" y="26279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战役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99997" y="34049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战斗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41679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战争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45955" y="41679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艰苦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1521" y="49139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艰难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9921" y="56959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艰巨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1476"/>
            <a:ext cx="112975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感受人物的精神品质。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黄继光愤怒地注视着敌人的火力点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他转过身来坚定地对营参谋长说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参谋长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请把这个任务交给我吧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句中描写黄继光动作的字词有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描写神态的词语有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。黄继光的动作、神态和语言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说明他请求任务时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态度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十分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表现了他对敌人的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540829" y="31262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注视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68979" y="314334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转过身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4275" y="39634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19723" y="394441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愤怒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65882" y="39444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6266" y="5527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84129" y="55275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31476"/>
            <a:ext cx="112012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感受人物的精神品质。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他用尽全身的力气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更加顽强地向前爬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还有二十米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十米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近了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更近了。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这两句话能让我们感受到战况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黄继光前进得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从而表现了黄继光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的精神品质。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180686" y="317439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十分激烈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9874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很艰难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60366" y="39874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坚毅顽强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228</Words>
  <Application>Microsoft Office PowerPoint</Application>
  <PresentationFormat>自定义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2026-03-23T03:07:43Z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