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3" r:id="rId6"/>
    <p:sldId id="528" r:id="rId7"/>
    <p:sldId id="524" r:id="rId8"/>
    <p:sldId id="529" r:id="rId9"/>
    <p:sldId id="525" r:id="rId10"/>
    <p:sldId id="530" r:id="rId11"/>
    <p:sldId id="526" r:id="rId12"/>
    <p:sldId id="531" r:id="rId13"/>
    <p:sldId id="532" r:id="rId14"/>
    <p:sldId id="534" r:id="rId15"/>
    <p:sldId id="535" r:id="rId16"/>
    <p:sldId id="533" r:id="rId17"/>
    <p:sldId id="498" r:id="rId18"/>
    <p:sldId id="522" r:id="rId19"/>
    <p:sldId id="427" r:id="rId20"/>
  </p:sldIdLst>
  <p:sldSz cx="12192000" cy="6858000"/>
  <p:notesSz cx="6858000" cy="9144000"/>
  <p:embeddedFontLst>
    <p:embeddedFont>
      <p:font typeface="方正仿宋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黑体_GBK" pitchFamily="65" charset="-122"/>
      <p:regular r:id="rId28"/>
    </p:embeddedFont>
    <p:embeddedFont>
      <p:font typeface="方正小标宋_GBK" pitchFamily="65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方正大标宋_GBK" pitchFamily="65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NEU-XT" pitchFamily="18" charset="-122"/>
      <p:regular r:id="rId37"/>
    </p:embeddedFont>
    <p:embeddedFont>
      <p:font typeface="华文宋体" pitchFamily="2" charset="-122"/>
      <p:regular r:id="rId38"/>
    </p:embeddedFont>
    <p:embeddedFont>
      <p:font typeface="方正楷体_GBK" pitchFamily="65" charset="-122"/>
      <p:regular r:id="rId39"/>
    </p:embeddedFont>
    <p:embeddedFont>
      <p:font typeface="方正宋黑_GBK" pitchFamily="65" charset="-122"/>
      <p:regular r:id="rId40"/>
    </p:embeddedFont>
    <p:embeddedFont>
      <p:font typeface="方正隶变_GBK" pitchFamily="65" charset="-122"/>
      <p:regular r:id="rId41"/>
    </p:embeddedFont>
    <p:embeddedFont>
      <p:font typeface="NEU-HZ" pitchFamily="2" charset="-122"/>
      <p:regular r:id="rId42"/>
      <p:italic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6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黄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继光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148"/>
            <a:ext cx="99620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他张开双臂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向喷射着火舌的火力点猛扑上去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用自己的胸膛堵住了敌人的枪口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这句话是对黄继光的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等动词表明了黄继光在最危急的时刻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完全将自己的生死置之度外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的品质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7650" y="24113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5545" y="2411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张开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32326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猛扑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4334" y="32086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堵住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47695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敢于牺牲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70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黄继光愤怒地注视着敌人的火力点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他转过身来坚定地对营参谋长说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参谋长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请把这个任务交给我吧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营参谋长紧握着黄继光的手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我相信你一定能完成这个光荣而艰巨的任务。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黄继光带上两个战士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拿了手雷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喊了一声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让祖国人民听我们胜利的消息吧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便向敌人的火力点爬去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0601"/>
            <a:ext cx="1027483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从文段中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地注视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地对营参谋长说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可以看出黄继光对敌人的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和要完成任务的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73366" y="878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愤怒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9092" y="8591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1033" y="1629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仇恨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10050" y="23872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决心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718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“——”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在文中画出黄继光所说的话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对他的话的理解错误的一项是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第一句话表明黄继光主动请缨。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第二句话表示黄继光要完成任务的坚定信念。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这两句话表明黄继光视死如归的英雄气概。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从黄继光的话语中可以看出他有必胜的把握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04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黄继光愤怒地注视着敌人的火力点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他转过身来坚定地对营参谋长说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参谋长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请把这个任务交给我吧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营参谋长紧握着黄继光的手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我相信你一定能完成这个光荣而艰巨的任务。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黄继光带上两个战士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拿了手雷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喊了一声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让祖国人民听我们胜利的消息吧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便向敌人的火力点爬去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539496" y="3067144"/>
            <a:ext cx="5845136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254496" y="5401270"/>
            <a:ext cx="212737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0042" y="6183326"/>
            <a:ext cx="389602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829317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“——”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在文中画出黄继光所说的话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对他的话的理解错误的一项是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第一句话表明黄继光主动请缨。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第二句话表示黄继光要完成任务的坚定信念。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这两句话表明黄继光视死如归的英雄气概。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从黄继光的话语中可以看出他有必胜的把握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1340" y="17375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247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601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最后一个自然段中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这四个动词非常连贯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可以看出黄继光迫切完成任务的决心。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2974" y="8606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7364" y="8610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47595" y="8781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59827" y="8781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325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7539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《黄继光》一文中作者采用语言和动作描写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生动地刻画了人民英雄黄继光的形象。请你也学着写一个小片段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运用语言、神态或动作描写展示某个人物的特点或品质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如聚精会神学习的小明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喜欢吹牛的小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刚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……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77539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小明边走边看着书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那样的专注入神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以至于我叫他几遍他都充耳不闻。他沉浸在书的世界里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沐浴在知识的海洋里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时而露出笑容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时而伤心落泪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时而发呆。我拉住他让他坐下来看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他竟吓了一大跳。真是个小书迷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5636" y="1678279"/>
            <a:ext cx="767412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一、根据拼音补全英雄名片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并完成任务。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06364"/>
              </p:ext>
            </p:extLst>
          </p:nvPr>
        </p:nvGraphicFramePr>
        <p:xfrm>
          <a:off x="601015" y="1130954"/>
          <a:ext cx="11105711" cy="5101082"/>
        </p:xfrm>
        <a:graphic>
          <a:graphicData uri="http://schemas.openxmlformats.org/drawingml/2006/table">
            <a:tbl>
              <a:tblPr firstRow="1" firstCol="1" bandRow="1"/>
              <a:tblGrid>
                <a:gridCol w="609307"/>
                <a:gridCol w="10496404"/>
              </a:tblGrid>
              <a:tr h="4884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宋黑_GBK"/>
                          <a:cs typeface="Times New Roman"/>
                        </a:rPr>
                        <a:t>【姓名】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黄继光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宋黑_GBK"/>
                          <a:cs typeface="Times New Roman"/>
                        </a:rPr>
                        <a:t>【故事发生的背景】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在抗美援朝</a:t>
                      </a:r>
                      <a:r>
                        <a:rPr lang="zh-CN" sz="3200" u="sng">
                          <a:effectLst/>
                          <a:latin typeface="NEU-XT"/>
                          <a:ea typeface="宋体"/>
                          <a:cs typeface="Times New Roman"/>
                        </a:rPr>
                        <a:t>　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上甘岭</a:t>
                      </a:r>
                      <a:r>
                        <a:rPr lang="zh-CN" sz="3200" u="sng">
                          <a:effectLst/>
                          <a:latin typeface="NEU-XT"/>
                          <a:ea typeface="宋体"/>
                          <a:cs typeface="Times New Roman"/>
                        </a:rPr>
                        <a:t>　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是最为激烈的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涌现出了许多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ɡuānɡ</a:t>
                      </a:r>
                      <a:r>
                        <a:rPr lang="en-US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smtClean="0">
                          <a:effectLst/>
                          <a:latin typeface="NEU-XT"/>
                          <a:ea typeface="宋体"/>
                          <a:cs typeface="Times New Roman"/>
                        </a:rPr>
                        <a:t>rónɡ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            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的英雄。此时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黄继光所在的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yínɡ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         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已经持续</a:t>
                      </a:r>
                      <a:r>
                        <a:rPr lang="zh-CN" sz="3200" u="sng">
                          <a:effectLst/>
                          <a:latin typeface="NEU-XT"/>
                          <a:ea typeface="宋体"/>
                          <a:cs typeface="Times New Roman"/>
                        </a:rPr>
                        <a:t>　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了四天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但始终无法摧毁火力点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阵地也屡攻不下。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 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宋黑_GBK"/>
                          <a:cs typeface="Times New Roman"/>
                        </a:rPr>
                        <a:t>【英雄事迹】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他冒着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bào</a:t>
                      </a:r>
                      <a:r>
                        <a:rPr lang="en-US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en-US" sz="3200" smtClean="0">
                          <a:effectLst/>
                          <a:latin typeface="NEU-XT"/>
                          <a:ea typeface="宋体"/>
                          <a:cs typeface="Times New Roman"/>
                        </a:rPr>
                        <a:t>zhà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          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产生的浓烟、烈火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在如冰雹般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shè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      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过来的子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dàn</a:t>
                      </a: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       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中爬行着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负伤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晕倒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又站起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用自己的胸膛堵住了敌人的机枪口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壮烈牺牲。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image141.jpeg" descr="说明: source:si_idp855643552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5" y="2620998"/>
            <a:ext cx="569207" cy="201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8204150" y="244896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52196" y="319675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51018" y="437584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爆炸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21566" y="501352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94743" y="50219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692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下列选项中加点字读音不正确的一项是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摧毁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cuī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屡攻不下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báo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晕倒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yùn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在横线上依次填入词语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正确的一项是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战役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战役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战争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89772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40848" y="33521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0003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79476" y="20823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69365" y="28694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63697" y="28574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703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下列每小题词语中都有一个错别字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找出来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把序号填在后面的括号里。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发射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弹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光荣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炸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营地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冰雹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持续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占领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谢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击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战役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抢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弹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照明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8816" y="332232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04771" y="4167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8816" y="49379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2861" y="57080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7030"/>
            <a:ext cx="113456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他用尽全身的力气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更加顽强地向前爬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还有二十米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十米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近了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更近了。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句子中的数字和省略号的作用是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说明了当时战争的激烈。　　　　 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突出了黄继光的顽强和坚毅。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突出了黄继光当时心里对敌人的痛恨。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说明了路程很远。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21522" y="179775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881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980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营参谋长紧握着黄继光的手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我相信你一定能完成这个光荣而艰巨的任务。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9863" y="3300804"/>
            <a:ext cx="1068404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营参谋长紧握着黄继光的手说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他相信黄继光一定能完成那个光荣而艰巨的任务。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980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补充句子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表达战士们的英勇无畏。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战士们像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597.9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高地扑去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消灭了阵地上的全部敌人。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14864" y="1629308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猛虎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086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148"/>
            <a:ext cx="108884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火力点里的敌人把机枪对准黄继光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子弹像冰雹一样射过来。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句中运用了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比作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突出了敌人枪弹的密集和猛烈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6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9324" y="32656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71798" y="32586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40356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912</Words>
  <Application>Microsoft Office PowerPoint</Application>
  <PresentationFormat>自定义</PresentationFormat>
  <Paragraphs>131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方正仿宋_GBK</vt:lpstr>
      <vt:lpstr>Wingdings</vt:lpstr>
      <vt:lpstr>方正书宋_GBK</vt:lpstr>
      <vt:lpstr>Times New Roman</vt:lpstr>
      <vt:lpstr>方正大标宋简体</vt:lpstr>
      <vt:lpstr>NEU-BZ</vt:lpstr>
      <vt:lpstr>方正黑体_GBK</vt:lpstr>
      <vt:lpstr>方正小标宋_GBK</vt:lpstr>
      <vt:lpstr>微软雅黑</vt:lpstr>
      <vt:lpstr>方正大标宋_GBK</vt:lpstr>
      <vt:lpstr>Calibri</vt:lpstr>
      <vt:lpstr>NEU-XT</vt:lpstr>
      <vt:lpstr>华文宋体</vt:lpstr>
      <vt:lpstr>汉仪雅酷黑 95W</vt:lpstr>
      <vt:lpstr>方正楷体_GBK</vt:lpstr>
      <vt:lpstr>方正宋黑_GBK</vt:lpstr>
      <vt:lpstr>方正隶变_GBK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251</cp:revision>
  <dcterms:created xsi:type="dcterms:W3CDTF">2019-06-19T02:08:00Z</dcterms:created>
  <dcterms:modified xsi:type="dcterms:W3CDTF">2026-03-24T06:11:05Z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