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书宋_GBK" pitchFamily="65" charset="-122"/>
      <p:regular r:id="rId15"/>
    </p:embeddedFont>
    <p:embeddedFont>
      <p:font typeface="方正大标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方正小标宋_GBK" pitchFamily="65" charset="-122"/>
      <p:regular r:id="rId18"/>
    </p:embeddedFont>
    <p:embeddedFont>
      <p:font typeface="方正隶变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仿宋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语文园地七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7444"/>
            <a:ext cx="11006455" cy="2364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一、读下面的句子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将对话补充完整。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他张开双臂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向喷射着火舌的火力点猛扑上去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用自己的胸膛堵住了敌人的枪口。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96533"/>
            <a:ext cx="11430000" cy="252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667307" y="38598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动作</a:t>
            </a:r>
          </a:p>
        </p:txBody>
      </p:sp>
      <p:sp>
        <p:nvSpPr>
          <p:cNvPr id="9" name="矩形 8"/>
          <p:cNvSpPr/>
          <p:nvPr/>
        </p:nvSpPr>
        <p:spPr>
          <a:xfrm>
            <a:off x="1408271" y="4368908"/>
            <a:ext cx="4487203" cy="1595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方正书宋_GBK" pitchFamily="65" charset="-122"/>
                <a:ea typeface="方正书宋_GBK" pitchFamily="65" charset="-122"/>
              </a:rPr>
              <a:t>                      </a:t>
            </a:r>
            <a:r>
              <a:rPr lang="zh-CN" altLang="en-US" sz="34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英勇</a:t>
            </a:r>
            <a:r>
              <a:rPr lang="zh-CN" altLang="en-US" sz="34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顽强、视死如归</a:t>
            </a:r>
          </a:p>
        </p:txBody>
      </p:sp>
      <p:sp>
        <p:nvSpPr>
          <p:cNvPr id="10" name="矩形 9"/>
          <p:cNvSpPr/>
          <p:nvPr/>
        </p:nvSpPr>
        <p:spPr>
          <a:xfrm>
            <a:off x="6505650" y="49570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语言</a:t>
            </a:r>
            <a:endParaRPr lang="zh-CN" altLang="en-US" sz="3400" b="1">
              <a:solidFill>
                <a:srgbClr val="E72582"/>
              </a:solidFill>
              <a:latin typeface="方正仿宋_GBK" pitchFamily="65" charset="-122"/>
              <a:ea typeface="方正仿宋_GBK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99144" y="49508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方正仿宋_GBK" pitchFamily="65" charset="-122"/>
                <a:ea typeface="方正仿宋_GBK" pitchFamily="65" charset="-122"/>
              </a:rPr>
              <a:t>动作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  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不安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心急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镇定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救人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6705" y="1785716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临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危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6125" y="1845876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彬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彬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24184" y="1790761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焦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躁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7212" y="2593171"/>
            <a:ext cx="17443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焚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37783" y="2576094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若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24183" y="2593170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舍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己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548581"/>
            <a:ext cx="11357678" cy="1630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三、下面的片段在语言表达及标点符号的使用上有错误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请运用学过的修改符号进行修改。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共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错误</a:t>
            </a:r>
            <a:r>
              <a:rPr lang="en-US" altLang="zh-CN" sz="3600" smtClean="0">
                <a:latin typeface="方正书宋_GBK"/>
                <a:ea typeface="宋体"/>
                <a:cs typeface="Times New Roman"/>
              </a:rPr>
              <a:t>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658237"/>
            <a:ext cx="11357678" cy="623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200000"/>
              </a:lnSpc>
            </a:pPr>
            <a:r>
              <a:rPr lang="zh-CN" altLang="en-US" sz="3400" smtClean="0">
                <a:latin typeface="方正书宋_GBK" pitchFamily="65" charset="-122"/>
                <a:ea typeface="方正书宋_GBK" pitchFamily="65" charset="-122"/>
              </a:rPr>
              <a:t>为了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</a:rPr>
              <a:t>开好运动会，学校组织了有意义的一次除草活动。没想到：学校分给我们班是那块长着许多带刺植物的地方。男生用铁锹将根斩断，我们女生便将它们拖到垃圾站。一不小心，我的手臂被小毛刺扎了一下，疼得差点儿叫出声来。看到同学们个个精疲力竭，疲惫不堪，我又忍着痛干起来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883145" y="1063065"/>
            <a:ext cx="2703095" cy="503990"/>
            <a:chOff x="5516345" y="2297230"/>
            <a:chExt cx="2703095" cy="50399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516345" y="2800149"/>
              <a:ext cx="1798320" cy="0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5516345" y="2297230"/>
              <a:ext cx="0" cy="50291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7314665" y="2297230"/>
              <a:ext cx="0" cy="50291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314665" y="2298300"/>
              <a:ext cx="904775" cy="1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8214360" y="2298301"/>
              <a:ext cx="0" cy="50291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880031" y="1541920"/>
            <a:ext cx="1221013" cy="1116214"/>
            <a:chOff x="1880031" y="1541920"/>
            <a:chExt cx="1221013" cy="1116214"/>
          </a:xfrm>
        </p:grpSpPr>
        <p:grpSp>
          <p:nvGrpSpPr>
            <p:cNvPr id="14" name="组合 13"/>
            <p:cNvGrpSpPr/>
            <p:nvPr/>
          </p:nvGrpSpPr>
          <p:grpSpPr>
            <a:xfrm>
              <a:off x="1880031" y="1567055"/>
              <a:ext cx="1145650" cy="1091079"/>
              <a:chOff x="4269685" y="2187348"/>
              <a:chExt cx="1145650" cy="109107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4269685" y="2726165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945380" y="218734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4549140" y="2369619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2480361" y="1541920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>
                  <a:solidFill>
                    <a:srgbClr val="000000"/>
                  </a:solidFill>
                  <a:latin typeface="方正书宋_GBK" pitchFamily="65" charset="-122"/>
                  <a:ea typeface="方正书宋_GBK" pitchFamily="65" charset="-122"/>
                </a:rPr>
                <a:t>，</a:t>
              </a:r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203040" y="1546965"/>
            <a:ext cx="1095073" cy="1279136"/>
            <a:chOff x="5203040" y="1546965"/>
            <a:chExt cx="1095073" cy="1279136"/>
          </a:xfrm>
        </p:grpSpPr>
        <p:grpSp>
          <p:nvGrpSpPr>
            <p:cNvPr id="23" name="组合 22"/>
            <p:cNvGrpSpPr/>
            <p:nvPr/>
          </p:nvGrpSpPr>
          <p:grpSpPr>
            <a:xfrm rot="10800000">
              <a:off x="5203040" y="1565984"/>
              <a:ext cx="1019710" cy="1260117"/>
              <a:chOff x="2108454" y="4573213"/>
              <a:chExt cx="1019710" cy="1260117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2108454" y="528106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2573329" y="5565227"/>
                <a:ext cx="378151" cy="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2939089" y="4849346"/>
                <a:ext cx="0" cy="705722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762404" y="4617720"/>
                <a:ext cx="189076" cy="231626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2939089" y="4573213"/>
                <a:ext cx="189075" cy="26860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矩形 28"/>
            <p:cNvSpPr/>
            <p:nvPr/>
          </p:nvSpPr>
          <p:spPr>
            <a:xfrm>
              <a:off x="5677430" y="1546965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>
                  <a:solidFill>
                    <a:srgbClr val="000000"/>
                  </a:solidFill>
                  <a:latin typeface="方正仿宋_GBK" pitchFamily="65" charset="-122"/>
                  <a:ea typeface="方正仿宋_GBK" pitchFamily="65" charset="-122"/>
                </a:rPr>
                <a:t>的</a:t>
              </a:r>
              <a:endParaRPr lang="zh-CN" altLang="en-US">
                <a:latin typeface="方正仿宋_GBK" pitchFamily="65" charset="-122"/>
                <a:ea typeface="方正仿宋_GBK" pitchFamily="65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05337" y="4538582"/>
            <a:ext cx="2528515" cy="1348239"/>
            <a:chOff x="6546632" y="3859272"/>
            <a:chExt cx="2528515" cy="1348239"/>
          </a:xfrm>
        </p:grpSpPr>
        <p:sp>
          <p:nvSpPr>
            <p:cNvPr id="32" name="弧形 31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546632" y="3859272"/>
              <a:ext cx="2102753" cy="1228776"/>
              <a:chOff x="6546632" y="3859272"/>
              <a:chExt cx="2102753" cy="1228776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6546632" y="4535786"/>
                <a:ext cx="1791610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选择一种情况写一组连续的动作。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狂风夹杂着大雨扑面而来。马路上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一位老妇人弯着腰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弓着背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紧握着手中的雨伞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在风雨中艰难地行进着。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仿宋_GBK"/>
                <a:cs typeface="Times New Roman"/>
              </a:rPr>
              <a:t>老师进教室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同学打羽毛球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水鸟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捕鱼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9864" y="4092748"/>
            <a:ext cx="10802051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老师进教室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——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老师推开门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走上讲台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拿起粉笔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在黑板上写下课文题目后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便开始讲课。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333</Words>
  <Application>Microsoft Office PowerPoint</Application>
  <PresentationFormat>自定义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微软雅黑</vt:lpstr>
      <vt:lpstr>NEU-BZ</vt:lpstr>
      <vt:lpstr>方正书宋_GBK</vt:lpstr>
      <vt:lpstr>方正大标宋_GBK</vt:lpstr>
      <vt:lpstr>方正楷体_GBK</vt:lpstr>
      <vt:lpstr>Wingdings</vt:lpstr>
      <vt:lpstr>方正小标宋_GBK</vt:lpstr>
      <vt:lpstr>方正隶变_GBK</vt:lpstr>
      <vt:lpstr>方正黑体_GBK</vt:lpstr>
      <vt:lpstr>汉仪雅酷黑 95W</vt:lpstr>
      <vt:lpstr>方正大标宋简体</vt:lpstr>
      <vt:lpstr>Times New Roman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2026-03-23T06:45:37Z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