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4" r:id="rId8"/>
    <p:sldId id="529" r:id="rId9"/>
    <p:sldId id="525" r:id="rId10"/>
    <p:sldId id="530" r:id="rId11"/>
    <p:sldId id="526" r:id="rId12"/>
    <p:sldId id="531" r:id="rId13"/>
    <p:sldId id="498" r:id="rId14"/>
    <p:sldId id="534" r:id="rId15"/>
    <p:sldId id="535" r:id="rId16"/>
    <p:sldId id="532" r:id="rId17"/>
    <p:sldId id="536" r:id="rId18"/>
    <p:sldId id="537" r:id="rId19"/>
    <p:sldId id="538" r:id="rId20"/>
    <p:sldId id="539" r:id="rId21"/>
    <p:sldId id="541" r:id="rId22"/>
    <p:sldId id="540" r:id="rId23"/>
    <p:sldId id="542" r:id="rId24"/>
    <p:sldId id="533" r:id="rId25"/>
    <p:sldId id="427" r:id="rId26"/>
  </p:sldIdLst>
  <p:sldSz cx="12192000" cy="6858000"/>
  <p:notesSz cx="6858000" cy="9144000"/>
  <p:embeddedFontLs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隶变_GBK" pitchFamily="65" charset="-122"/>
      <p:regular r:id="rId31"/>
    </p:embeddedFont>
    <p:embeddedFont>
      <p:font typeface="方正小标宋_GBK" pitchFamily="65" charset="-122"/>
      <p:regular r:id="rId32"/>
    </p:embeddedFont>
    <p:embeddedFont>
      <p:font typeface="方正书宋_GBK" pitchFamily="65" charset="-122"/>
      <p:regular r:id="rId33"/>
    </p:embeddedFont>
    <p:embeddedFont>
      <p:font typeface="方正仿宋_GBK" pitchFamily="65" charset="-122"/>
      <p:regular r:id="rId34"/>
    </p:embeddedFont>
    <p:embeddedFont>
      <p:font typeface="方正楷体_GBK" pitchFamily="65" charset="-122"/>
      <p:regular r:id="rId35"/>
    </p:embeddedFont>
    <p:embeddedFont>
      <p:font typeface="华文宋体" pitchFamily="2" charset="-122"/>
      <p:regular r:id="rId36"/>
    </p:embeddedFont>
    <p:embeddedFont>
      <p:font typeface="NEU-XT" pitchFamily="18" charset="-122"/>
      <p:regular r:id="rId37"/>
    </p:embeddedFont>
    <p:embeddedFont>
      <p:font typeface="NEU-HZ" pitchFamily="2" charset="-122"/>
      <p:regular r:id="rId38"/>
      <p:italic r:id="rId39"/>
    </p:embeddedFont>
    <p:embeddedFont>
      <p:font typeface="微软雅黑" pitchFamily="34" charset="-122"/>
      <p:regular r:id="rId40"/>
      <p:bold r:id="rId41"/>
    </p:embeddedFont>
    <p:embeddedFont>
      <p:font typeface="方正大标宋_GBK" pitchFamily="65" charset="-122"/>
      <p:regular r:id="rId42"/>
    </p:embeddedFont>
    <p:embeddedFont>
      <p:font typeface="方正大标宋简体" charset="-122"/>
      <p:regular r:id="rId43"/>
    </p:embeddedFont>
    <p:embeddedFont>
      <p:font typeface="方正黑体_GBK" pitchFamily="65" charset="-122"/>
      <p:regular r:id="rId44"/>
    </p:embeddedFont>
    <p:embeddedFont>
      <p:font typeface="NEU-BZ" pitchFamily="2" charset="-122"/>
      <p:regular r:id="rId45"/>
      <p:bold r:id="rId46"/>
      <p:italic r:id="rId47"/>
      <p:boldItalic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第八单元综合训练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754"/>
            <a:ext cx="569080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在书签上抄写一两句学过的名句。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提示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自右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向左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竖写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字距要均匀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上下字要对齐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作者名字要注明。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536" y="861094"/>
            <a:ext cx="3571374" cy="5773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7242007" y="2015360"/>
            <a:ext cx="32124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诗和音乐一样，生命全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节奏。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lvl="0" indent="722313" algn="just"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书宋_GBK" pitchFamily="65" charset="-122"/>
                <a:ea typeface="方正书宋_GBK" pitchFamily="65" charset="-122"/>
                <a:cs typeface="Times New Roman"/>
              </a:rPr>
              <a:t>——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朱光潜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498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64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【材料一】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浩瀚宇宙中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不少小行星以中国科学家的名字命名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这是国际性、永久性的荣誉。共和国群星闪耀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每一次仰望星空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都能感受到他们守护的力量、激励的力量。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743847"/>
              </p:ext>
            </p:extLst>
          </p:nvPr>
        </p:nvGraphicFramePr>
        <p:xfrm>
          <a:off x="623140" y="3359097"/>
          <a:ext cx="10945720" cy="2683066"/>
        </p:xfrm>
        <a:graphic>
          <a:graphicData uri="http://schemas.openxmlformats.org/drawingml/2006/table">
            <a:tbl>
              <a:tblPr firstRow="1" firstCol="1" bandRow="1"/>
              <a:tblGrid>
                <a:gridCol w="10945720"/>
              </a:tblGrid>
              <a:tr h="2177353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青蒿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hāo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一握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水二升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浸渍了千多年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直到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你出</a:t>
                      </a:r>
                      <a:endParaRPr lang="en-US" altLang="zh-CN" sz="32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现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。为了一个使命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执着于千百次实验。</a:t>
                      </a:r>
                      <a:r>
                        <a:rPr lang="en-US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2015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年</a:t>
                      </a:r>
                      <a:r>
                        <a:rPr lang="en-US" sz="32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月</a:t>
                      </a:r>
                      <a:endParaRPr lang="en-US" altLang="zh-CN" sz="32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32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屠呦呦因开创性地从中草药中分离出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青蒿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素应用于</a:t>
                      </a:r>
                      <a:endParaRPr lang="en-US" altLang="zh-CN" sz="32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疟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nüè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疾治疗而获得诺贝尔生理学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或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医学奖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这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是</a:t>
                      </a:r>
                      <a:endParaRPr lang="en-US" altLang="zh-CN" sz="32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在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中国本土进行的科学研究首次获得诺贝尔奖。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52" name="image142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7" t="9744"/>
          <a:stretch/>
        </p:blipFill>
        <p:spPr bwMode="auto">
          <a:xfrm>
            <a:off x="9685454" y="3513221"/>
            <a:ext cx="1826461" cy="211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64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【材料一】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浩瀚宇宙中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不少小行星以中国科学家的名字命名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这是国际性、永久性的荣誉。共和国群星闪耀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每一次仰望星空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都能感受到他们守护的力量、激励的力量。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626045"/>
              </p:ext>
            </p:extLst>
          </p:nvPr>
        </p:nvGraphicFramePr>
        <p:xfrm>
          <a:off x="623140" y="3359097"/>
          <a:ext cx="10945720" cy="2683066"/>
        </p:xfrm>
        <a:graphic>
          <a:graphicData uri="http://schemas.openxmlformats.org/drawingml/2006/table">
            <a:tbl>
              <a:tblPr firstRow="1" firstCol="1" bandRow="1"/>
              <a:tblGrid>
                <a:gridCol w="10945720"/>
              </a:tblGrid>
              <a:tr h="1923097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zh-CN" sz="3200" spc="-15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踏过平庸</a:t>
                      </a:r>
                      <a:r>
                        <a:rPr lang="en-US" sz="3200" spc="-15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 spc="-15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一生为中国</a:t>
                      </a:r>
                      <a:r>
                        <a:rPr lang="en-US" sz="3200" spc="-15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“</a:t>
                      </a:r>
                      <a:r>
                        <a:rPr lang="zh-CN" sz="3200" spc="-15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天眼</a:t>
                      </a:r>
                      <a:r>
                        <a:rPr lang="en-US" sz="3200" spc="-15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”</a:t>
                      </a:r>
                      <a:r>
                        <a:rPr lang="zh-CN" sz="3200" spc="-15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燃尽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r>
                        <a:rPr lang="en-US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24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年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32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8000</a:t>
                      </a: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多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个日夜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en-US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500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米口径球面射电望远镜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首席科学家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、</a:t>
                      </a:r>
                      <a:endParaRPr lang="en-US" altLang="zh-CN" sz="32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总工程师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南仁东心无旁鹜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wù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为崇山峻岭间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中</a:t>
                      </a:r>
                      <a:endParaRPr lang="en-US" altLang="zh-CN" sz="32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国</a:t>
                      </a:r>
                      <a:r>
                        <a:rPr lang="en-US" sz="320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“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天眼</a:t>
                      </a:r>
                      <a:r>
                        <a:rPr lang="en-US" sz="3200"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”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燃尽生命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在世界天文史上镌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en-US" sz="3200">
                          <a:effectLst/>
                          <a:latin typeface="NEU-XT"/>
                          <a:ea typeface="宋体"/>
                          <a:cs typeface="Times New Roman"/>
                        </a:rPr>
                        <a:t>juān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刻下</a:t>
                      </a:r>
                      <a:endParaRPr lang="en-US" altLang="zh-CN" sz="32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新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的高度。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image143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4" t="9799"/>
          <a:stretch/>
        </p:blipFill>
        <p:spPr bwMode="auto">
          <a:xfrm>
            <a:off x="9673394" y="3513216"/>
            <a:ext cx="1814178" cy="21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505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32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【材料二】 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他说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这世界上不缺乏专家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不缺乏权威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缺乏的是一个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‘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人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’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一个肯把自己给出去的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‘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人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’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这一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给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就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给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到了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97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岁。他就是中国肝胆外科之父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吴孟超。他尽管平时态度温和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但一站在手术台上自然就会流露出一种威严。手术室里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他拿着手术刀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镇定自若。分离、结扎、切除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动作干净利索。别人不敢做的手术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他敢做。有人说万一失败了会身败名裂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90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多岁的吴院士说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我的名誉算什么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我不过是一个吴孟超嘛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那算啥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救治病人是我的天职。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355600" algn="just">
              <a:lnSpc>
                <a:spcPct val="10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2011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17606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号小行星经国际组织审核批准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被永久命名为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吴孟超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星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328"/>
            <a:ext cx="114659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为材料一和材料二取一个合适的题目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医学专家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中国科学家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科学的进步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夜空中的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中国星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材料二抓住了人物的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进行描写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让我们感受到吴孟超爷爷是一个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158843" y="18218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9300" y="3999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03945" y="39995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61814" y="4748572"/>
            <a:ext cx="65652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医术高超、无私奉献、淡泊名利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2764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0328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选择材料中的一个人物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联系实际说说你想向他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学习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2619289"/>
            <a:ext cx="1139377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南仁东将毕生奉献给科学事业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心无旁骛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勇攀科学高峰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我也要学习他的精神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刻苦学习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将来为祖国作贡献。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307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七、阅读短文《勇敢的小裁缝》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小裁缝的机智勇敢或者做出一些出人意料的行为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是一贯的。有一天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小裁缝打算出去闯世界。于是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他为自己裁剪了一条腰带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在上面写了几个醒目的大字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了不起的勇士。临走之前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他发现了一块软干酪和一只被绊住的小鸟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就随手装进口袋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里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57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653" y="1684398"/>
            <a:ext cx="571500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他出发了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路上他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发现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个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力大无比的巨人正坐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那儿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裁缝走到他身边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跟他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打</a:t>
            </a: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招</a:t>
            </a:r>
            <a:endParaRPr lang="en-US" altLang="zh-CN" sz="3400" u="sng" spc="5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呼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 spc="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伙伴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你好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你坐在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这儿</a:t>
            </a: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是</a:t>
            </a:r>
            <a:endParaRPr lang="en-US" altLang="zh-CN" sz="3400" u="sng" spc="5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不是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在看广大的世界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正要</a:t>
            </a:r>
            <a:endParaRPr lang="en-US" altLang="zh-CN" sz="3400" u="sng" spc="5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去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闯闯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你想不想跟我一起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去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u="sng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41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巨人轻蔑地看着小裁缝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矮小的家伙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pc="-2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小裁缝解开上衣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露出腰带来给巨人看。巨人念了起来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真这么了不起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巨人思索了一会儿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决定要和小裁缝比比身手。于是他拿起一块石头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用手使劲一捏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捏得石头滴出了水。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就这个呀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小裁缝说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对本人来说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跟玩儿似的。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说着他就把手伸到口袋里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拿出那块软干酪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轻轻一捏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乳汁就冒了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22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巨人没话好说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但还是表示怀疑。随后他又拿起一块石头来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朝空中猛地一抛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石头飞得那么高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肉眼几乎看不见了。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扔得好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小裁缝回敬道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可是你扔的石头还是要落到地上的。本人给你露一手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扔出去就不会再回来。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他从口袋里把那只小鸟抓出来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往空中一扔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重获自由的小鸟欢欢喜喜地飞走了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头也不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回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方正仿宋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选自《格林童话》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有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删改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475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XT"/>
                <a:ea typeface="宋体"/>
                <a:cs typeface="Times New Roman"/>
              </a:rPr>
              <a:t>xìnɡ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fú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是在宁静的夜晚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畅想孙悟空打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yāo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ɡuài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的勇武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是在炽热的夏天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伸出舌头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tiǎn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一口冰棒的清凉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是在劳动课上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亲手浇灌一棵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róu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nèn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rì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kuí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幼苗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93682" y="17375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幸福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30565" y="2664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妖怪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33979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6639" y="41559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柔嫩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3137" y="415594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向日葵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故事围绕关键语句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来展开。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想想第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自然段中巨人念了一句什么话。请把这句话填写在文中的横线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7989" y="735752"/>
            <a:ext cx="105155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裁缝的机智勇敢或者做出一些出人意料的行为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是一贯的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462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巨人轻蔑地看着小裁缝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矮小的家伙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pc="-2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小裁缝解开上衣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200">
                <a:latin typeface="Calibri"/>
                <a:ea typeface="方正楷体_GBK"/>
                <a:cs typeface="Times New Roman"/>
              </a:rPr>
              <a:t>露出腰带来给巨人看。巨人念了起来</a:t>
            </a:r>
            <a:r>
              <a:rPr lang="en-US" altLang="zh-CN" sz="3400" spc="-2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真这么了不起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巨人思索了一会儿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决定要和小裁缝比比身手。于是他拿起一块石头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用手使劲一捏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捏得石头滴出了水。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就这个呀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小裁缝说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对本人来说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跟玩儿似的。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说着他就把手伸到口袋里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拿出那块软干酪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轻轻一捏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乳汁就冒了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584" y="161727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了不起的勇士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068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短文可以分成三部分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请你照样子用小标题的方式概括其余两部分内容。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第一部分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小裁缝打算闯世界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第二部分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第三部分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边读边作批注能帮我们理解内容。请仔细阅读短文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完成批注。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8892" y="316236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小裁缝遇见巨人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85381" y="3963434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小裁缝和巨人比身手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555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653" y="1684398"/>
            <a:ext cx="571500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他出发了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路上他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发现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个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力大无比的巨人正坐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那儿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小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裁缝走到他身边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跟他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打</a:t>
            </a: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招</a:t>
            </a:r>
            <a:endParaRPr lang="en-US" altLang="zh-CN" sz="3400" u="sng" spc="5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呼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 spc="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伙伴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你好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你坐在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这儿</a:t>
            </a: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是</a:t>
            </a:r>
            <a:endParaRPr lang="en-US" altLang="zh-CN" sz="3400" u="sng" spc="5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不是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在看广大的世界</a:t>
            </a:r>
            <a:r>
              <a:rPr lang="en-US" altLang="zh-CN" sz="3400" u="sng" spc="5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u="sng" spc="5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400" u="sng" spc="50" smtClean="0">
                <a:latin typeface="Calibri"/>
                <a:ea typeface="方正楷体_GBK"/>
                <a:cs typeface="Times New Roman"/>
              </a:rPr>
              <a:t>正要</a:t>
            </a:r>
            <a:endParaRPr lang="en-US" altLang="zh-CN" sz="3400" u="sng" spc="50" smtClean="0">
              <a:latin typeface="Calibri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去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闯闯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你想不想跟我一起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去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u="sng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81710" y="25557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80532" y="25487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43248" y="3999528"/>
            <a:ext cx="31726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-3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热情、自信、骄傲</a:t>
            </a:r>
            <a:endParaRPr lang="zh-CN" altLang="en-US" sz="3200" b="1" spc="-3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720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童话故事带给我们无限的快乐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让我们一起尝试编写童话故事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把快乐传递给别人吧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请你选择几种动物、植物或物品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以它们为主人公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想象它们之间会发生哪些有趣的故事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用通顺的语言写下来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题目自拟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不少于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350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另纸写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57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二、按要求做题。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都有一个错别字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请先用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标出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再把正确的写在括号里。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介绍　　脸颊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折除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禁止　　妖怪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规距　　丰硕　　吼叫　　劈面　　踪迹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en-US" sz="340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17804" y="3921386"/>
            <a:ext cx="53921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32335" y="4687397"/>
            <a:ext cx="53921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9611701" y="33929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76787" y="41009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下列不适合作为童话故事情节的一项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张明和李红约好了星期六一起去书店买书。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小树弯下腰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伸出手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轻轻地抚摸着小草的脑袋。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风神开始挥舞袖子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云朵吓白了脸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慌里慌张地跑了。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渔夫大声呼喊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金鱼便迅速向渔夫游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过来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589772" y="10758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39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下面的句子中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忘怀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这个词使用正确的一项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en-US" sz="3400" smtClean="0">
                <a:latin typeface="方正书宋_GBK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我忘怀我是什么时候换牙的了。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童年的趣事总是令我难以忘怀。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大家在草地上忘怀地唱啊、跳啊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奶奶说她年纪越大越容易忘怀了。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045585" y="10517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291162" y="213656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675579" y="290748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457758" y="366726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675578" y="444948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36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046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三、根据语境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选出括号里最恰当的词语。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夸耀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夸赞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王燕是个全面发展的好学生。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我国科学家计划在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2030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年前实现载人登陆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月球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梦想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幻想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551885" y="18913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45887" y="3429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smtClean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113"/>
            <a:ext cx="1116517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每个季节的风都有不同的美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照样子写一写春天的风和秋天的风。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北风呼啸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隆冬来临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刺骨的寒风吹起雪花在空中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飘荡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3867582"/>
            <a:ext cx="109263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微风轻拂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春天降临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温暖的春风轻轻拂起柳枝在空中荡秋千。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凉风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习习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秋天来到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凉爽的秋风吹落黄叶在空中舞蹈。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209"/>
            <a:ext cx="1116517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用拟人的手法写一写我们现在所处的夏季。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雪用他的白色大衣覆盖着青草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霜把所有树枝涂成了银色。他们还请来北风同住。北风身上裹着皮衣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整天在花园里呼啸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2761" y="4089204"/>
            <a:ext cx="1061185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青蛙在荷叶上跳舞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蟋蟀在草丛中唱歌。他们还请知了来玩耍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知了每天坐在树上为他们伴奏。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698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754"/>
            <a:ext cx="11006455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补充名句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再选择填空。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少年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一日读书一日功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只要迈步总不迟。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书山有路勤为径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弟弟以前很贪玩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上四年级了才想好好学习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但又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怕基础太差赶不上同学们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我鼓励他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31472" y="231510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不知勤学苦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54457" y="231510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方知读书迟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3704" y="297684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一日不读十日空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7840" y="362150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学习不怕根底浅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3704" y="433641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学海无涯苦作舟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26490" y="56598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1482</Words>
  <Application>Microsoft Office PowerPoint</Application>
  <PresentationFormat>自定义</PresentationFormat>
  <Paragraphs>178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Calibri</vt:lpstr>
      <vt:lpstr>Wingdings</vt:lpstr>
      <vt:lpstr>方正隶变_GBK</vt:lpstr>
      <vt:lpstr>方正小标宋_GBK</vt:lpstr>
      <vt:lpstr>方正书宋_GBK</vt:lpstr>
      <vt:lpstr>Times New Roman</vt:lpstr>
      <vt:lpstr>方正仿宋_GBK</vt:lpstr>
      <vt:lpstr>方正楷体_GBK</vt:lpstr>
      <vt:lpstr>华文宋体</vt:lpstr>
      <vt:lpstr>NEU-XT</vt:lpstr>
      <vt:lpstr>NEU-HZ</vt:lpstr>
      <vt:lpstr>楷体</vt:lpstr>
      <vt:lpstr>汉仪雅酷黑 95W</vt:lpstr>
      <vt:lpstr>微软雅黑</vt:lpstr>
      <vt:lpstr>方正大标宋_GBK</vt:lpstr>
      <vt:lpstr>方正大标宋简体</vt:lpstr>
      <vt:lpstr>方正黑体_GBK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250</cp:revision>
  <dcterms:created xsi:type="dcterms:W3CDTF">2019-06-19T02:08:00Z</dcterms:created>
  <dcterms:modified xsi:type="dcterms:W3CDTF">2026-03-26T08:16:57Z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