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7" r:id="rId5"/>
    <p:sldId id="523" r:id="rId6"/>
    <p:sldId id="528" r:id="rId7"/>
    <p:sldId id="529" r:id="rId8"/>
    <p:sldId id="498" r:id="rId9"/>
    <p:sldId id="427" r:id="rId10"/>
  </p:sldIdLst>
  <p:sldSz cx="12192000" cy="6858000"/>
  <p:notesSz cx="6858000" cy="9144000"/>
  <p:embeddedFontLst>
    <p:embeddedFont>
      <p:font typeface="方正大标宋简体" charset="-122"/>
      <p:regular r:id="rId11"/>
    </p:embeddedFont>
    <p:embeddedFont>
      <p:font typeface="方正隶变_GBK" pitchFamily="65" charset="-122"/>
      <p:regular r:id="rId12"/>
    </p:embeddedFont>
    <p:embeddedFont>
      <p:font typeface="方正楷体_GBK" pitchFamily="65" charset="-122"/>
      <p:regular r:id="rId13"/>
    </p:embeddedFont>
    <p:embeddedFont>
      <p:font typeface="华文宋体" pitchFamily="2" charset="-122"/>
      <p:regular r:id="rId14"/>
    </p:embeddedFont>
    <p:embeddedFont>
      <p:font typeface="微软雅黑" pitchFamily="34" charset="-122"/>
      <p:regular r:id="rId15"/>
      <p:bold r:id="rId16"/>
    </p:embeddedFont>
    <p:embeddedFont>
      <p:font typeface="NEU-XT" pitchFamily="18" charset="-122"/>
      <p:regular r:id="rId17"/>
    </p:embeddedFont>
    <p:embeddedFont>
      <p:font typeface="Calibri" pitchFamily="34" charset="0"/>
      <p:regular r:id="rId18"/>
      <p:bold r:id="rId19"/>
      <p:italic r:id="rId20"/>
      <p:boldItalic r:id="rId21"/>
    </p:embeddedFont>
    <p:embeddedFont>
      <p:font typeface="方正黑体_GBK" pitchFamily="65" charset="-122"/>
      <p:regular r:id="rId22"/>
    </p:embeddedFont>
    <p:embeddedFont>
      <p:font typeface="NEU-HZ" pitchFamily="2" charset="-122"/>
      <p:regular r:id="rId23"/>
      <p:italic r:id="rId24"/>
    </p:embeddedFont>
    <p:embeddedFont>
      <p:font typeface="NEU-BZ" pitchFamily="2" charset="-122"/>
      <p:regular r:id="rId25"/>
      <p:bold r:id="rId26"/>
      <p:italic r:id="rId27"/>
      <p:boldItalic r:id="rId28"/>
    </p:embeddedFont>
    <p:embeddedFont>
      <p:font typeface="方正小标宋_GBK" pitchFamily="65" charset="-122"/>
      <p:regular r:id="rId29"/>
    </p:embeddedFont>
    <p:embeddedFont>
      <p:font typeface="方正仿宋_GBK" pitchFamily="65" charset="-122"/>
      <p:regular r:id="rId30"/>
    </p:embeddedFont>
    <p:embeddedFont>
      <p:font typeface="方正书宋_GBK" pitchFamily="65" charset="-122"/>
      <p:regular r:id="rId31"/>
    </p:embeddedFont>
    <p:embeddedFont>
      <p:font typeface="方正大标宋_GBK" pitchFamily="65" charset="-122"/>
      <p:regular r:id="rId3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font" Target="fonts/font16.fntdata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font" Target="fonts/font15.fntdata"/><Relationship Id="rId33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29" Type="http://schemas.openxmlformats.org/officeDocument/2006/relationships/font" Target="fonts/font1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font" Target="fonts/font14.fntdata"/><Relationship Id="rId32" Type="http://schemas.openxmlformats.org/officeDocument/2006/relationships/font" Target="fonts/font22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openxmlformats.org/officeDocument/2006/relationships/font" Target="fonts/font18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31" Type="http://schemas.openxmlformats.org/officeDocument/2006/relationships/font" Target="fonts/font2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font" Target="fonts/font17.fntdata"/><Relationship Id="rId30" Type="http://schemas.openxmlformats.org/officeDocument/2006/relationships/font" Target="fonts/font20.fntdata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8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6" Type="http://schemas.openxmlformats.org/officeDocument/2006/relationships/image" Target="../media/image7.tif"/><Relationship Id="rId5" Type="http://schemas.openxmlformats.org/officeDocument/2006/relationships/image" Target="../media/image6.tif"/><Relationship Id="rId4" Type="http://schemas.openxmlformats.org/officeDocument/2006/relationships/image" Target="../media/image5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18 </a:t>
            </a: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文言文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二则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:a16="http://schemas.microsoft.com/office/drawing/2014/main" xmlns="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05459" y="1653985"/>
            <a:ext cx="11153141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一、读句子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根据拼音写字词。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这个孩子虽家境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pín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kùn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但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qín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xué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好问、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bó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lǎn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群书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每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fénɡ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无钱买灯油时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夜晚便借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yínɡ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huǒ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chónɡ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的光读书。</a:t>
            </a:r>
            <a:endParaRPr lang="zh-CN" altLang="en-US" sz="3400"/>
          </a:p>
        </p:txBody>
      </p:sp>
      <p:sp>
        <p:nvSpPr>
          <p:cNvPr id="9" name="矩形 8"/>
          <p:cNvSpPr/>
          <p:nvPr/>
        </p:nvSpPr>
        <p:spPr>
          <a:xfrm>
            <a:off x="6361734" y="265425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贫困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103555" y="265425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勤学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522282" y="342900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博览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782900" y="327485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逢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925718" y="4097724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萤火虫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364957" y="841079"/>
            <a:ext cx="11146957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二、按要求进行选择。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下列句子的朗读停顿划分不恰当的一项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家贫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/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不常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/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得油。　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世传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/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李太白读书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/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山中。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逢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/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老媪方磨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/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铁杵。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夏月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/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则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/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练囊盛数十萤火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/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以照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书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8782278" y="177368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364957" y="841079"/>
            <a:ext cx="11522243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下列加点字解释有误的一项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过是溪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这。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家贫不常得油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贫穷。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欲作针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正在。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逢老媪方磨铁杵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遇到。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下面成语中与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铁杵成针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意思相近的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200000"/>
              </a:lnSpc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水滴石穿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ea typeface="Calibri"/>
                <a:cs typeface="Times New Roman"/>
              </a:rPr>
              <a:t>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恍然大悟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ea typeface="Calibri"/>
                <a:cs typeface="Times New Roman"/>
              </a:rPr>
              <a:t>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点石成金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ea typeface="Calibri"/>
                <a:cs typeface="Times New Roman"/>
              </a:rPr>
              <a:t>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粗中有细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6676751" y="122023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397266" y="431235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170790" y="254657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705802" y="355537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306218" y="355927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278488" y="2554589"/>
            <a:ext cx="1242628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··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62786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417836" cy="4939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三、把文言文《囊萤夜读》补充完整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再完成后面的练习。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胤恭勤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。家贫不常得油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</a:t>
            </a:r>
            <a:r>
              <a:rPr lang="en-US" altLang="zh-CN" sz="3400" u="sng" smtClean="0">
                <a:solidFill>
                  <a:schemeClr val="bg2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则练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囊盛数十萤火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焉</a:t>
            </a:r>
            <a:r>
              <a:rPr lang="zh-CN" altLang="en-US" sz="3400" smtClean="0">
                <a:latin typeface="Calibri"/>
                <a:ea typeface="方正楷体_GBK"/>
                <a:cs typeface="Times New Roman"/>
              </a:rPr>
              <a:t>。</a:t>
            </a:r>
            <a:endParaRPr lang="en-US" altLang="zh-CN" sz="34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600" smtClean="0">
                <a:latin typeface="Calibri"/>
                <a:ea typeface="宋体"/>
                <a:cs typeface="Times New Roman"/>
              </a:rPr>
              <a:t>联系</a:t>
            </a:r>
            <a:r>
              <a:rPr lang="zh-CN" altLang="zh-CN" sz="3600">
                <a:latin typeface="Calibri"/>
                <a:ea typeface="宋体"/>
                <a:cs typeface="Times New Roman"/>
              </a:rPr>
              <a:t>上下文</a:t>
            </a:r>
            <a:r>
              <a:rPr lang="en-US" altLang="zh-CN" sz="36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宋体"/>
                <a:cs typeface="Times New Roman"/>
              </a:rPr>
              <a:t>解释下列加点字的意思。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60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6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宋体"/>
                <a:cs typeface="Times New Roman"/>
              </a:rPr>
              <a:t>胤恭勤不倦　</a:t>
            </a:r>
            <a:r>
              <a:rPr lang="zh-CN" altLang="zh-CN" sz="36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宋体"/>
                <a:cs typeface="Times New Roman"/>
              </a:rPr>
              <a:t>                                 </a:t>
            </a:r>
            <a:r>
              <a:rPr lang="en-US" altLang="zh-CN" sz="3600" u="sng">
                <a:latin typeface="NEU-BZ"/>
                <a:ea typeface="宋体"/>
                <a:cs typeface="Times New Roman"/>
              </a:rPr>
              <a:t> </a:t>
            </a:r>
            <a:r>
              <a:rPr lang="en-US" altLang="zh-CN" sz="3600">
                <a:latin typeface="方正书宋_GBK"/>
                <a:ea typeface="宋体"/>
                <a:cs typeface="Times New Roman"/>
              </a:rPr>
              <a:t> </a:t>
            </a:r>
            <a:endParaRPr lang="en-US" altLang="zh-CN" sz="3600" smtClean="0">
              <a:latin typeface="方正书宋_GBK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6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60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6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宋体"/>
                <a:cs typeface="Times New Roman"/>
              </a:rPr>
              <a:t>家贫不常得油　</a:t>
            </a:r>
            <a:r>
              <a:rPr lang="zh-CN" altLang="zh-CN" sz="36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宋体"/>
                <a:cs typeface="Times New Roman"/>
              </a:rPr>
              <a:t>                            </a:t>
            </a:r>
            <a:r>
              <a:rPr lang="en-US" altLang="zh-CN" sz="3200" u="sng">
                <a:latin typeface="NEU-BZ"/>
                <a:ea typeface="宋体"/>
                <a:cs typeface="Times New Roman"/>
              </a:rPr>
              <a:t> </a:t>
            </a:r>
            <a:r>
              <a:rPr lang="en-US" altLang="zh-CN" sz="3200">
                <a:latin typeface="方正书宋_GBK"/>
                <a:ea typeface="宋体"/>
                <a:cs typeface="Times New Roman"/>
              </a:rPr>
              <a:t> </a:t>
            </a:r>
            <a:endParaRPr lang="en-US" altLang="zh-CN" sz="3200">
              <a:latin typeface="方正书宋_GBK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68829" y="165337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不倦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74433" y="1634354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博学多通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344187" y="165337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夏月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15971" y="2469575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以照书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864180" y="2450555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以夜继日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2362616" y="531383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1427283" y="4482723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211832" y="3996172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肃敬勤勉。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853969" y="4800586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经常。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宋体"/>
                <a:cs typeface="Times New Roman"/>
              </a:rPr>
              <a:t>《囊萤夜读》讲的是</a:t>
            </a:r>
            <a:r>
              <a:rPr lang="zh-CN" altLang="zh-CN" sz="36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6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6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谁</a:t>
            </a:r>
            <a:r>
              <a:rPr lang="en-US" altLang="zh-CN" sz="3600">
                <a:latin typeface="方正仿宋_GBK"/>
                <a:ea typeface="宋体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宋体"/>
                <a:cs typeface="Times New Roman"/>
              </a:rPr>
              <a:t>在</a:t>
            </a:r>
            <a:r>
              <a:rPr lang="zh-CN" altLang="zh-CN" sz="36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宋体"/>
                <a:cs typeface="Times New Roman"/>
              </a:rPr>
              <a:t>                           </a:t>
            </a:r>
            <a:r>
              <a:rPr lang="en-US" altLang="zh-CN" sz="36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时间</a:t>
            </a:r>
            <a:r>
              <a:rPr lang="en-US" altLang="zh-CN" sz="3600" smtClean="0">
                <a:latin typeface="方正仿宋_GBK"/>
                <a:ea typeface="宋体"/>
                <a:cs typeface="Times New Roman"/>
              </a:rPr>
              <a:t>)</a:t>
            </a:r>
            <a:r>
              <a:rPr lang="zh-CN" altLang="zh-CN" sz="36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宋体"/>
                <a:cs typeface="Times New Roman"/>
              </a:rPr>
              <a:t>                                                           </a:t>
            </a:r>
            <a:r>
              <a:rPr lang="zh-CN" altLang="zh-CN" sz="36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6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方正仿宋_GBK"/>
                <a:cs typeface="Times New Roman"/>
              </a:rPr>
              <a:t>做什么</a:t>
            </a:r>
            <a:r>
              <a:rPr lang="en-US" altLang="zh-CN" sz="3600">
                <a:latin typeface="方正仿宋_GBK"/>
                <a:ea typeface="宋体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宋体"/>
                <a:cs typeface="Times New Roman"/>
              </a:rPr>
              <a:t>的故事。读这个故事让我想到了另一个成语</a:t>
            </a:r>
            <a:r>
              <a:rPr lang="en-US" altLang="zh-CN" sz="36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6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宋体"/>
                <a:cs typeface="Times New Roman"/>
              </a:rPr>
              <a:t>                 </a:t>
            </a:r>
            <a:r>
              <a:rPr lang="zh-CN" altLang="zh-CN" sz="36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6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12" name="矩形 11"/>
          <p:cNvSpPr/>
          <p:nvPr/>
        </p:nvSpPr>
        <p:spPr>
          <a:xfrm>
            <a:off x="5349496" y="86109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车胤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507105" y="916086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夏天的夜晚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949114" y="1721930"/>
            <a:ext cx="695425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把萤火虫装在练囊中照明读书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737937" y="2564414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囊萤映雪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30098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417836" cy="50321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宋体"/>
                <a:cs typeface="Times New Roman"/>
              </a:rPr>
              <a:t>这则文言文告诉</a:t>
            </a:r>
            <a:r>
              <a:rPr lang="zh-CN" altLang="zh-CN" sz="3600">
                <a:latin typeface="Calibri"/>
                <a:ea typeface="宋体"/>
                <a:cs typeface="Times New Roman"/>
              </a:rPr>
              <a:t>我们</a:t>
            </a:r>
            <a:r>
              <a:rPr lang="en-US" altLang="zh-CN" sz="36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6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600">
                <a:latin typeface="Calibri"/>
                <a:ea typeface="宋体"/>
                <a:cs typeface="Times New Roman"/>
              </a:rPr>
              <a:t>要像故事中的人物一样借用萤火虫的光看书。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600">
                <a:latin typeface="Calibri"/>
                <a:ea typeface="宋体"/>
                <a:cs typeface="Times New Roman"/>
              </a:rPr>
              <a:t>无论环境多么恶劣</a:t>
            </a:r>
            <a:r>
              <a:rPr lang="en-US" altLang="zh-CN" sz="36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宋体"/>
                <a:cs typeface="Times New Roman"/>
              </a:rPr>
              <a:t>我们都要勤奋苦学</a:t>
            </a:r>
            <a:r>
              <a:rPr lang="en-US" altLang="zh-CN" sz="36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宋体"/>
                <a:cs typeface="Times New Roman"/>
              </a:rPr>
              <a:t>这样日后才会有成就。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600">
                <a:latin typeface="Calibri"/>
                <a:ea typeface="宋体"/>
                <a:cs typeface="Times New Roman"/>
              </a:rPr>
              <a:t>要借助大自然的力量解决困难</a:t>
            </a:r>
            <a:r>
              <a:rPr lang="en-US" altLang="zh-CN" sz="36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宋体"/>
                <a:cs typeface="Times New Roman"/>
              </a:rPr>
              <a:t>这样才能节约资源。</a:t>
            </a:r>
          </a:p>
          <a:p>
            <a:pPr>
              <a:lnSpc>
                <a:spcPct val="150000"/>
              </a:lnSpc>
            </a:pP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5516244" y="1084530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6391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:a16="http://schemas.microsoft.com/office/drawing/2014/main" xmlns="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740114"/>
            <a:ext cx="11405804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看图填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成语</a:t>
            </a:r>
            <a:r>
              <a:rPr lang="zh-CN" altLang="zh-CN" sz="3400" smtClean="0">
                <a:latin typeface="Calibri"/>
                <a:ea typeface="方正黑体_GBK"/>
                <a:cs typeface="Times New Roman"/>
              </a:rPr>
              <a:t>。</a:t>
            </a:r>
            <a:endParaRPr lang="en-US" altLang="zh-CN" sz="3400" smtClean="0">
              <a:latin typeface="Calibri"/>
              <a:ea typeface="方正黑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>
              <a:latin typeface="Calibri"/>
              <a:ea typeface="方正黑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en-US" sz="3400"/>
          </a:p>
        </p:txBody>
      </p:sp>
      <p:pic>
        <p:nvPicPr>
          <p:cNvPr id="8" name="image97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97592" y="2731494"/>
            <a:ext cx="2529757" cy="2154427"/>
          </a:xfrm>
          <a:prstGeom prst="rect">
            <a:avLst/>
          </a:prstGeom>
        </p:spPr>
      </p:pic>
      <p:pic>
        <p:nvPicPr>
          <p:cNvPr id="10" name="image98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4790105" y="2731494"/>
            <a:ext cx="2437164" cy="2154427"/>
          </a:xfrm>
          <a:prstGeom prst="rect">
            <a:avLst/>
          </a:prstGeom>
        </p:spPr>
      </p:pic>
      <p:pic>
        <p:nvPicPr>
          <p:cNvPr id="11" name="image99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8884551" y="2731494"/>
            <a:ext cx="2437164" cy="215442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41089" y="4998149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凿壁偷光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044320" y="5015226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程门立雪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138766" y="4998148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闻鸡起舞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285</Words>
  <Application>Microsoft Office PowerPoint</Application>
  <PresentationFormat>自定义</PresentationFormat>
  <Paragraphs>82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9" baseType="lpstr">
      <vt:lpstr>Arial</vt:lpstr>
      <vt:lpstr>宋体</vt:lpstr>
      <vt:lpstr>方正大标宋简体</vt:lpstr>
      <vt:lpstr>方正隶变_GBK</vt:lpstr>
      <vt:lpstr>方正楷体_GBK</vt:lpstr>
      <vt:lpstr>华文宋体</vt:lpstr>
      <vt:lpstr>微软雅黑</vt:lpstr>
      <vt:lpstr>NEU-XT</vt:lpstr>
      <vt:lpstr>Calibri</vt:lpstr>
      <vt:lpstr>方正黑体_GBK</vt:lpstr>
      <vt:lpstr>NEU-HZ</vt:lpstr>
      <vt:lpstr>汉仪雅酷黑 95W</vt:lpstr>
      <vt:lpstr>NEU-BZ</vt:lpstr>
      <vt:lpstr>Wingdings</vt:lpstr>
      <vt:lpstr>方正小标宋_GBK</vt:lpstr>
      <vt:lpstr>方正仿宋_GBK</vt:lpstr>
      <vt:lpstr>Times New Roman</vt:lpstr>
      <vt:lpstr>方正书宋_GBK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247</cp:revision>
  <dcterms:created xsi:type="dcterms:W3CDTF">2019-06-19T02:08:00Z</dcterms:created>
  <dcterms:modified xsi:type="dcterms:W3CDTF">2026-03-24T00:50:02Z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