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10" r:id="rId6"/>
    <p:sldId id="507" r:id="rId7"/>
    <p:sldId id="427" r:id="rId8"/>
  </p:sldIdLst>
  <p:sldSz cx="12192000" cy="6858000"/>
  <p:notesSz cx="6858000" cy="9144000"/>
  <p:embeddedFontLst>
    <p:embeddedFont>
      <p:font typeface="方正大标宋_GBK" panose="03000509000000000000" pitchFamily="65" charset="-122"/>
      <p:regular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方正楷体_GBK" panose="03000509000000000000" pitchFamily="65" charset="-122"/>
      <p:regular r:id="rId14"/>
    </p:embeddedFont>
    <p:embeddedFont>
      <p:font typeface="方正大标宋简体" panose="02010600030101010101" charset="-122"/>
      <p:regular r:id="rId15"/>
    </p:embeddedFont>
    <p:embeddedFont>
      <p:font typeface="方正小标宋_GBK" panose="03000509000000000000" pitchFamily="65" charset="-122"/>
      <p:regular r:id="rId16"/>
    </p:embeddedFont>
    <p:embeddedFont>
      <p:font typeface="方正仿宋_GBK" panose="03000509000000000000" pitchFamily="65" charset="-122"/>
      <p:regular r:id="rId17"/>
    </p:embeddedFont>
    <p:embeddedFont>
      <p:font typeface="微软雅黑" panose="020B0503020204020204" pitchFamily="34" charset="-122"/>
      <p:regular r:id="rId18"/>
      <p:bold r:id="rId19"/>
    </p:embeddedFont>
    <p:embeddedFont>
      <p:font typeface="方正隶变_GBK" panose="03000509000000000000" pitchFamily="65" charset="-122"/>
      <p:regular r:id="rId20"/>
    </p:embeddedFont>
    <p:embeddedFont>
      <p:font typeface="NEU-BZ" panose="02010600010101010101" pitchFamily="2" charset="-122"/>
      <p:regular r:id="rId21"/>
      <p:bold r:id="rId22"/>
      <p:italic r:id="rId23"/>
      <p:boldItalic r:id="rId24"/>
    </p:embeddedFont>
    <p:embeddedFont>
      <p:font typeface="方正黑体_GBK" panose="03000509000000000000" pitchFamily="65" charset="-122"/>
      <p:regular r:id="rId25"/>
    </p:embeddedFont>
    <p:embeddedFont>
      <p:font typeface="NEU-HZ" panose="02010600010101010101" pitchFamily="2" charset="-122"/>
      <p:regular r:id="rId26"/>
      <p:italic r:id="rId27"/>
    </p:embeddedFont>
    <p:embeddedFont>
      <p:font typeface="方正书宋_GBK" panose="03000509000000000000" pitchFamily="65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52 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一分钟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0643D81-EB1E-40BF-8331-90CAFA483A04}"/>
              </a:ext>
            </a:extLst>
          </p:cNvPr>
          <p:cNvSpPr/>
          <p:nvPr/>
        </p:nvSpPr>
        <p:spPr>
          <a:xfrm>
            <a:off x="505460" y="821065"/>
            <a:ext cx="4339650" cy="12066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5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一、连一连。</a:t>
            </a:r>
            <a:endParaRPr lang="zh-CN" altLang="zh-CN" sz="54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44F26DAD-61D5-45D8-8365-9D8E1598BE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2236204"/>
            <a:ext cx="11094683" cy="3299509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B438E109-D0BC-4CD6-89F5-F89B8C890AAB}"/>
              </a:ext>
            </a:extLst>
          </p:cNvPr>
          <p:cNvCxnSpPr>
            <a:cxnSpLocks/>
          </p:cNvCxnSpPr>
          <p:nvPr/>
        </p:nvCxnSpPr>
        <p:spPr>
          <a:xfrm>
            <a:off x="2444117" y="2756054"/>
            <a:ext cx="2173150" cy="774797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7573B0D2-514B-485D-B869-7D52407B6E38}"/>
              </a:ext>
            </a:extLst>
          </p:cNvPr>
          <p:cNvCxnSpPr>
            <a:cxnSpLocks/>
          </p:cNvCxnSpPr>
          <p:nvPr/>
        </p:nvCxnSpPr>
        <p:spPr>
          <a:xfrm flipV="1">
            <a:off x="2516544" y="2670772"/>
            <a:ext cx="2100723" cy="86007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1546D54F-F93E-4351-977C-73AB239A2758}"/>
              </a:ext>
            </a:extLst>
          </p:cNvPr>
          <p:cNvCxnSpPr>
            <a:cxnSpLocks/>
          </p:cNvCxnSpPr>
          <p:nvPr/>
        </p:nvCxnSpPr>
        <p:spPr>
          <a:xfrm>
            <a:off x="2059344" y="4403784"/>
            <a:ext cx="2557923" cy="71142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F865A3D9-4AA1-4B03-9394-BF1DCD99A61B}"/>
              </a:ext>
            </a:extLst>
          </p:cNvPr>
          <p:cNvCxnSpPr>
            <a:cxnSpLocks/>
          </p:cNvCxnSpPr>
          <p:nvPr/>
        </p:nvCxnSpPr>
        <p:spPr>
          <a:xfrm flipV="1">
            <a:off x="3073492" y="4263946"/>
            <a:ext cx="1543775" cy="89984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E9967BD6-81BA-4C96-A5D6-3F85EBF516AA}"/>
              </a:ext>
            </a:extLst>
          </p:cNvPr>
          <p:cNvCxnSpPr>
            <a:cxnSpLocks/>
          </p:cNvCxnSpPr>
          <p:nvPr/>
        </p:nvCxnSpPr>
        <p:spPr>
          <a:xfrm>
            <a:off x="8491831" y="2756054"/>
            <a:ext cx="1937761" cy="77479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527C897D-ADA3-47BC-95CC-EC555D5AD98D}"/>
              </a:ext>
            </a:extLst>
          </p:cNvPr>
          <p:cNvCxnSpPr>
            <a:cxnSpLocks/>
          </p:cNvCxnSpPr>
          <p:nvPr/>
        </p:nvCxnSpPr>
        <p:spPr>
          <a:xfrm flipV="1">
            <a:off x="8833483" y="2756054"/>
            <a:ext cx="1596109" cy="79157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E12C6735-5F34-4AE4-901A-821554645C50}"/>
              </a:ext>
            </a:extLst>
          </p:cNvPr>
          <p:cNvCxnSpPr>
            <a:cxnSpLocks/>
          </p:cNvCxnSpPr>
          <p:nvPr/>
        </p:nvCxnSpPr>
        <p:spPr>
          <a:xfrm>
            <a:off x="9003511" y="4403784"/>
            <a:ext cx="1426081" cy="71142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B80EAF01-8E70-402B-8A8A-42E503E1E247}"/>
              </a:ext>
            </a:extLst>
          </p:cNvPr>
          <p:cNvCxnSpPr>
            <a:cxnSpLocks/>
          </p:cNvCxnSpPr>
          <p:nvPr/>
        </p:nvCxnSpPr>
        <p:spPr>
          <a:xfrm flipV="1">
            <a:off x="8546311" y="4387002"/>
            <a:ext cx="1883281" cy="77954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C43EE58-4996-4729-B42C-4FA0E9CF3507}"/>
              </a:ext>
            </a:extLst>
          </p:cNvPr>
          <p:cNvSpPr/>
          <p:nvPr/>
        </p:nvSpPr>
        <p:spPr>
          <a:xfrm>
            <a:off x="425162" y="861094"/>
            <a:ext cx="4467890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二、读拼音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606" y="1842804"/>
            <a:ext cx="10859349" cy="1797685"/>
          </a:xfrm>
          <a:prstGeom prst="rect">
            <a:avLst/>
          </a:prstGeom>
        </p:spPr>
      </p:pic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xmlns="" id="{70399FEC-824F-4366-93AD-64B7BCBCD0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5309120"/>
              </p:ext>
            </p:extLst>
          </p:nvPr>
        </p:nvGraphicFramePr>
        <p:xfrm>
          <a:off x="650517" y="2484992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红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灯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xmlns="" id="{B92FDE61-16B4-44A5-9FA3-E7DD367C51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1529952"/>
              </p:ext>
            </p:extLst>
          </p:nvPr>
        </p:nvGraphicFramePr>
        <p:xfrm>
          <a:off x="3471784" y="2493617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 smtClean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元</a:t>
                      </a:r>
                      <a:endParaRPr lang="zh-CN" altLang="en-US" sz="5600" kern="1200" dirty="0">
                        <a:solidFill>
                          <a:srgbClr val="E72582"/>
                        </a:solidFill>
                        <a:effectLst/>
                        <a:latin typeface="NEU-BZ" panose="02010600010101010101" pitchFamily="2" charset="-12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 smtClean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旦</a:t>
                      </a:r>
                      <a:endParaRPr lang="zh-CN" altLang="en-US" sz="5600" kern="1200" dirty="0">
                        <a:solidFill>
                          <a:srgbClr val="E72582"/>
                        </a:solidFill>
                        <a:effectLst/>
                        <a:latin typeface="NEU-BZ" panose="02010600010101010101" pitchFamily="2" charset="-12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xmlns="" id="{3F04E2F1-077C-47BD-850C-3D02BD59EA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0517133"/>
              </p:ext>
            </p:extLst>
          </p:nvPr>
        </p:nvGraphicFramePr>
        <p:xfrm>
          <a:off x="6288069" y="2493617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老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师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xmlns="" id="{B688E9C0-F6AE-4E48-841C-41F84ED4C8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1568001"/>
              </p:ext>
            </p:extLst>
          </p:nvPr>
        </p:nvGraphicFramePr>
        <p:xfrm>
          <a:off x="9113880" y="2493616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车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站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15" name="矩形 14"/>
          <p:cNvSpPr/>
          <p:nvPr/>
        </p:nvSpPr>
        <p:spPr>
          <a:xfrm>
            <a:off x="569343" y="841080"/>
            <a:ext cx="10942572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三、选字填空。</a:t>
            </a:r>
            <a:endParaRPr lang="zh-CN" altLang="zh-CN" sz="34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　　　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坐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座</a:t>
            </a:r>
            <a:endParaRPr lang="zh-CN" altLang="zh-CN" sz="34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铃声响</a:t>
            </a:r>
            <a:r>
              <a:rPr lang="en-US" altLang="zh-CN" sz="34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小丁回到教室</a:t>
            </a:r>
            <a:r>
              <a:rPr lang="en-US" altLang="zh-CN" sz="34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,(            )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到了</a:t>
            </a:r>
            <a:r>
              <a:rPr lang="en-US" altLang="zh-CN" sz="34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位上。</a:t>
            </a:r>
            <a:endParaRPr lang="zh-CN" altLang="zh-CN" sz="34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319831" y="259501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907334" y="259501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座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14" name="矩形 13"/>
          <p:cNvSpPr/>
          <p:nvPr/>
        </p:nvSpPr>
        <p:spPr>
          <a:xfrm>
            <a:off x="586596" y="861094"/>
            <a:ext cx="1085203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四、照样子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写句子。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例</a:t>
            </a:r>
            <a:r>
              <a:rPr lang="en-US" altLang="zh-CN" sz="3600" dirty="0">
                <a:latin typeface="方正书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元元决定走到学校去。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决定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    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例</a:t>
            </a:r>
            <a:r>
              <a:rPr lang="en-US" altLang="zh-CN" sz="3600" dirty="0">
                <a:latin typeface="方正书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要是早一分钟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就能赶上绿灯了。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要是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就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96705" y="293858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920596" y="2938584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每天按时起床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063173" y="4796613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明天不下雨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324622" y="4796613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能去公园玩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397962" y="2399975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 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525552" y="4261373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 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411675" y="4283072"/>
            <a:ext cx="617525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 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28958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1BF5789-3FC6-43EC-AD9D-4D0048120BD6}"/>
              </a:ext>
            </a:extLst>
          </p:cNvPr>
          <p:cNvSpPr/>
          <p:nvPr/>
        </p:nvSpPr>
        <p:spPr>
          <a:xfrm>
            <a:off x="505459" y="821081"/>
            <a:ext cx="10313431" cy="4367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五、把句子写具体。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小猫在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)(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捉老鼠。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同学们在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)(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做作业。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妹妹在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)(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吹泡泡。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5CC69669-A2CE-4ABC-BCCC-BF0A5BFF11B2}"/>
              </a:ext>
            </a:extLst>
          </p:cNvPr>
          <p:cNvSpPr/>
          <p:nvPr/>
        </p:nvSpPr>
        <p:spPr>
          <a:xfrm>
            <a:off x="2712825" y="2349901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房间里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FD35164-8AF9-4A53-A7EC-1C26944DCF47}"/>
              </a:ext>
            </a:extLst>
          </p:cNvPr>
          <p:cNvSpPr/>
          <p:nvPr/>
        </p:nvSpPr>
        <p:spPr>
          <a:xfrm>
            <a:off x="5102940" y="2358457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开心地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F3B091A-A057-4E6D-B06C-EBCEDB179D71}"/>
              </a:ext>
            </a:extLst>
          </p:cNvPr>
          <p:cNvSpPr/>
          <p:nvPr/>
        </p:nvSpPr>
        <p:spPr>
          <a:xfrm>
            <a:off x="3138338" y="3446032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教室里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78534FB1-88DE-4079-B025-77062BEE11DC}"/>
              </a:ext>
            </a:extLst>
          </p:cNvPr>
          <p:cNvSpPr/>
          <p:nvPr/>
        </p:nvSpPr>
        <p:spPr>
          <a:xfrm>
            <a:off x="5483186" y="3429000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认真地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B206E390-D60B-4280-A08B-942006D1DB82}"/>
              </a:ext>
            </a:extLst>
          </p:cNvPr>
          <p:cNvSpPr/>
          <p:nvPr/>
        </p:nvSpPr>
        <p:spPr>
          <a:xfrm>
            <a:off x="2712825" y="4562162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草地上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3427E657-70BD-49FF-8CBF-2439FDA70ACD}"/>
              </a:ext>
            </a:extLst>
          </p:cNvPr>
          <p:cNvSpPr/>
          <p:nvPr/>
        </p:nvSpPr>
        <p:spPr>
          <a:xfrm>
            <a:off x="5223857" y="4562162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开心地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201</Words>
  <Application>Microsoft Office PowerPoint</Application>
  <PresentationFormat>宽屏</PresentationFormat>
  <Paragraphs>56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4" baseType="lpstr">
      <vt:lpstr>方正大标宋_GBK</vt:lpstr>
      <vt:lpstr>Calibri</vt:lpstr>
      <vt:lpstr>方正楷体_GBK</vt:lpstr>
      <vt:lpstr>方正大标宋简体</vt:lpstr>
      <vt:lpstr>Arial</vt:lpstr>
      <vt:lpstr>方正小标宋_GBK</vt:lpstr>
      <vt:lpstr>Times New Roman</vt:lpstr>
      <vt:lpstr>方正仿宋_GBK</vt:lpstr>
      <vt:lpstr>微软雅黑</vt:lpstr>
      <vt:lpstr>方正隶变_GBK</vt:lpstr>
      <vt:lpstr>汉仪雅酷黑 95W</vt:lpstr>
      <vt:lpstr>NEU-BZ</vt:lpstr>
      <vt:lpstr>Wingdings</vt:lpstr>
      <vt:lpstr>方正黑体_GBK</vt:lpstr>
      <vt:lpstr>NEU-HZ</vt:lpstr>
      <vt:lpstr>方正书宋_GBK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264</cp:revision>
  <dcterms:created xsi:type="dcterms:W3CDTF">2019-06-19T02:08:00Z</dcterms:created>
  <dcterms:modified xsi:type="dcterms:W3CDTF">2026-03-26T01:57:23Z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