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506" r:id="rId5"/>
    <p:sldId id="511" r:id="rId6"/>
    <p:sldId id="427" r:id="rId7"/>
  </p:sldIdLst>
  <p:sldSz cx="12192000" cy="6858000"/>
  <p:notesSz cx="6858000" cy="9144000"/>
  <p:embeddedFontLst>
    <p:embeddedFont>
      <p:font typeface="方正黑体_GBK" panose="03000509000000000000" pitchFamily="65" charset="-122"/>
      <p:regular r:id="rId8"/>
    </p:embeddedFont>
    <p:embeddedFont>
      <p:font typeface="NEU-HZ" panose="02010600010101010101" pitchFamily="2" charset="-122"/>
      <p:regular r:id="rId9"/>
      <p:italic r:id="rId10"/>
    </p:embeddedFont>
    <p:embeddedFont>
      <p:font typeface="方正小标宋_GBK" panose="03000509000000000000" pitchFamily="65" charset="-122"/>
      <p:regular r:id="rId11"/>
    </p:embeddedFont>
    <p:embeddedFont>
      <p:font typeface="微软雅黑" panose="020B0503020204020204" pitchFamily="34" charset="-122"/>
      <p:regular r:id="rId12"/>
      <p:bold r:id="rId13"/>
    </p:embeddedFont>
    <p:embeddedFont>
      <p:font typeface="方正大标宋_GBK" panose="03000509000000000000" pitchFamily="65" charset="-122"/>
      <p:regular r:id="rId14"/>
    </p:embeddedFont>
    <p:embeddedFont>
      <p:font typeface="方正楷体_GBK" panose="03000509000000000000" pitchFamily="65" charset="-122"/>
      <p:regular r:id="rId15"/>
    </p:embeddedFont>
    <p:embeddedFont>
      <p:font typeface="NEU-BZ" panose="02010600010101010101" pitchFamily="2" charset="-122"/>
      <p:regular r:id="rId16"/>
      <p:bold r:id="rId17"/>
      <p:italic r:id="rId18"/>
      <p:boldItalic r:id="rId19"/>
    </p:embeddedFont>
    <p:embeddedFont>
      <p:font typeface="方正大标宋简体" panose="02010600030101010101" charset="-122"/>
      <p:regular r:id="rId20"/>
    </p:embeddedFont>
    <p:embeddedFont>
      <p:font typeface="方正仿宋_GBK" panose="03000509000000000000" pitchFamily="65" charset="-122"/>
      <p:regular r:id="rId21"/>
    </p:embeddedFont>
    <p:embeddedFont>
      <p:font typeface="Calibri" panose="020F0502020204030204" pitchFamily="34" charset="0"/>
      <p:regular r:id="rId22"/>
      <p:bold r:id="rId23"/>
      <p:italic r:id="rId24"/>
      <p:boldItalic r:id="rId25"/>
    </p:embeddedFont>
    <p:embeddedFont>
      <p:font typeface="方正隶变_GBK" panose="03000509000000000000" pitchFamily="65" charset="-122"/>
      <p:regular r:id="rId26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26" Type="http://schemas.openxmlformats.org/officeDocument/2006/relationships/font" Target="fonts/font19.fntdata"/><Relationship Id="rId3" Type="http://schemas.openxmlformats.org/officeDocument/2006/relationships/slide" Target="slides/slide2.xml"/><Relationship Id="rId21" Type="http://schemas.openxmlformats.org/officeDocument/2006/relationships/font" Target="fonts/font14.fntdata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5" Type="http://schemas.openxmlformats.org/officeDocument/2006/relationships/font" Target="fonts/font18.fntdata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font" Target="fonts/font13.fntdata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font" Target="fonts/font17.fntdata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font" Target="fonts/font16.fntdata"/><Relationship Id="rId28" Type="http://schemas.openxmlformats.org/officeDocument/2006/relationships/presProps" Target="presProps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font" Target="fonts/font15.fntdata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2026/3/26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63 </a:t>
            </a:r>
            <a:r>
              <a:rPr lang="zh-CN" altLang="en-US" sz="6000" smtClean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语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文园地八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(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一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)</a:t>
            </a:r>
            <a:endParaRPr lang="zh-CN" altLang="en-US" sz="6000" dirty="0">
              <a:latin typeface="方正大标宋_GBK" panose="03000509000000000000" pitchFamily="65" charset="-122"/>
              <a:ea typeface="方正大标宋_GBK" panose="03000509000000000000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一年级语文下册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5730F15D-D687-4012-BD7C-69A18F583B31}"/>
              </a:ext>
            </a:extLst>
          </p:cNvPr>
          <p:cNvSpPr/>
          <p:nvPr/>
        </p:nvSpPr>
        <p:spPr>
          <a:xfrm>
            <a:off x="434216" y="781353"/>
            <a:ext cx="4467890" cy="835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一、读拼音</a:t>
            </a:r>
            <a:r>
              <a:rPr lang="en-US" altLang="zh-CN" sz="3600" dirty="0">
                <a:latin typeface="方正黑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写词语。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7989" y="1807003"/>
            <a:ext cx="10432300" cy="3851926"/>
          </a:xfrm>
          <a:prstGeom prst="rect">
            <a:avLst/>
          </a:prstGeom>
        </p:spPr>
      </p:pic>
      <p:graphicFrame>
        <p:nvGraphicFramePr>
          <p:cNvPr id="8" name="表格 7">
            <a:extLst>
              <a:ext uri="{FF2B5EF4-FFF2-40B4-BE49-F238E27FC236}">
                <a16:creationId xmlns="" xmlns:a16="http://schemas.microsoft.com/office/drawing/2014/main" id="{C54E2B46-ADF8-461C-ACEA-1B97924ACBB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1058502"/>
              </p:ext>
            </p:extLst>
          </p:nvPr>
        </p:nvGraphicFramePr>
        <p:xfrm>
          <a:off x="890812" y="2587569"/>
          <a:ext cx="2065146" cy="1025053"/>
        </p:xfrm>
        <a:graphic>
          <a:graphicData uri="http://schemas.openxmlformats.org/drawingml/2006/table">
            <a:tbl>
              <a:tblPr firstRow="1" firstCol="1" bandRow="1"/>
              <a:tblGrid>
                <a:gridCol w="1032573">
                  <a:extLst>
                    <a:ext uri="{9D8B030D-6E8A-4147-A177-3AD203B41FA5}">
                      <a16:colId xmlns="" xmlns:a16="http://schemas.microsoft.com/office/drawing/2014/main" val="1324610983"/>
                    </a:ext>
                  </a:extLst>
                </a:gridCol>
                <a:gridCol w="1032573">
                  <a:extLst>
                    <a:ext uri="{9D8B030D-6E8A-4147-A177-3AD203B41FA5}">
                      <a16:colId xmlns="" xmlns:a16="http://schemas.microsoft.com/office/drawing/2014/main" val="1632945405"/>
                    </a:ext>
                  </a:extLst>
                </a:gridCol>
              </a:tblGrid>
              <a:tr h="102505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600" kern="1200" dirty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行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600" kern="1200" dirty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进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4019015571"/>
                  </a:ext>
                </a:extLst>
              </a:tr>
            </a:tbl>
          </a:graphicData>
        </a:graphic>
      </p:graphicFrame>
      <p:graphicFrame>
        <p:nvGraphicFramePr>
          <p:cNvPr id="9" name="表格 8">
            <a:extLst>
              <a:ext uri="{FF2B5EF4-FFF2-40B4-BE49-F238E27FC236}">
                <a16:creationId xmlns="" xmlns:a16="http://schemas.microsoft.com/office/drawing/2014/main" id="{CEAEDF55-AFFF-46F8-AD48-E12453AF636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7662603"/>
              </p:ext>
            </p:extLst>
          </p:nvPr>
        </p:nvGraphicFramePr>
        <p:xfrm>
          <a:off x="3560522" y="2582505"/>
          <a:ext cx="2065146" cy="1025053"/>
        </p:xfrm>
        <a:graphic>
          <a:graphicData uri="http://schemas.openxmlformats.org/drawingml/2006/table">
            <a:tbl>
              <a:tblPr firstRow="1" firstCol="1" bandRow="1"/>
              <a:tblGrid>
                <a:gridCol w="1032573">
                  <a:extLst>
                    <a:ext uri="{9D8B030D-6E8A-4147-A177-3AD203B41FA5}">
                      <a16:colId xmlns="" xmlns:a16="http://schemas.microsoft.com/office/drawing/2014/main" val="1324610983"/>
                    </a:ext>
                  </a:extLst>
                </a:gridCol>
                <a:gridCol w="1032573">
                  <a:extLst>
                    <a:ext uri="{9D8B030D-6E8A-4147-A177-3AD203B41FA5}">
                      <a16:colId xmlns="" xmlns:a16="http://schemas.microsoft.com/office/drawing/2014/main" val="1632945405"/>
                    </a:ext>
                  </a:extLst>
                </a:gridCol>
              </a:tblGrid>
              <a:tr h="102505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600" kern="1200" dirty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家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600" kern="1200" dirty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人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4019015571"/>
                  </a:ext>
                </a:extLst>
              </a:tr>
            </a:tbl>
          </a:graphicData>
        </a:graphic>
      </p:graphicFrame>
      <p:graphicFrame>
        <p:nvGraphicFramePr>
          <p:cNvPr id="10" name="表格 9">
            <a:extLst>
              <a:ext uri="{FF2B5EF4-FFF2-40B4-BE49-F238E27FC236}">
                <a16:creationId xmlns="" xmlns:a16="http://schemas.microsoft.com/office/drawing/2014/main" id="{3C62BB85-E3C9-4A18-9A79-63CF799D253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5253850"/>
              </p:ext>
            </p:extLst>
          </p:nvPr>
        </p:nvGraphicFramePr>
        <p:xfrm>
          <a:off x="6224431" y="2582505"/>
          <a:ext cx="2065146" cy="1025053"/>
        </p:xfrm>
        <a:graphic>
          <a:graphicData uri="http://schemas.openxmlformats.org/drawingml/2006/table">
            <a:tbl>
              <a:tblPr firstRow="1" firstCol="1" bandRow="1"/>
              <a:tblGrid>
                <a:gridCol w="1032573">
                  <a:extLst>
                    <a:ext uri="{9D8B030D-6E8A-4147-A177-3AD203B41FA5}">
                      <a16:colId xmlns="" xmlns:a16="http://schemas.microsoft.com/office/drawing/2014/main" val="1324610983"/>
                    </a:ext>
                  </a:extLst>
                </a:gridCol>
                <a:gridCol w="1032573">
                  <a:extLst>
                    <a:ext uri="{9D8B030D-6E8A-4147-A177-3AD203B41FA5}">
                      <a16:colId xmlns="" xmlns:a16="http://schemas.microsoft.com/office/drawing/2014/main" val="1632945405"/>
                    </a:ext>
                  </a:extLst>
                </a:gridCol>
              </a:tblGrid>
              <a:tr h="102505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600" kern="1200" dirty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住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600" kern="1200" dirty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户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4019015571"/>
                  </a:ext>
                </a:extLst>
              </a:tr>
            </a:tbl>
          </a:graphicData>
        </a:graphic>
      </p:graphicFrame>
      <p:graphicFrame>
        <p:nvGraphicFramePr>
          <p:cNvPr id="11" name="表格 10">
            <a:extLst>
              <a:ext uri="{FF2B5EF4-FFF2-40B4-BE49-F238E27FC236}">
                <a16:creationId xmlns="" xmlns:a16="http://schemas.microsoft.com/office/drawing/2014/main" id="{2D9A184E-1F75-4431-A3E1-B6484E6082F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8282382"/>
              </p:ext>
            </p:extLst>
          </p:nvPr>
        </p:nvGraphicFramePr>
        <p:xfrm>
          <a:off x="8871087" y="2582982"/>
          <a:ext cx="2065146" cy="1025053"/>
        </p:xfrm>
        <a:graphic>
          <a:graphicData uri="http://schemas.openxmlformats.org/drawingml/2006/table">
            <a:tbl>
              <a:tblPr firstRow="1" firstCol="1" bandRow="1"/>
              <a:tblGrid>
                <a:gridCol w="1032573">
                  <a:extLst>
                    <a:ext uri="{9D8B030D-6E8A-4147-A177-3AD203B41FA5}">
                      <a16:colId xmlns="" xmlns:a16="http://schemas.microsoft.com/office/drawing/2014/main" val="1324610983"/>
                    </a:ext>
                  </a:extLst>
                </a:gridCol>
                <a:gridCol w="1032573">
                  <a:extLst>
                    <a:ext uri="{9D8B030D-6E8A-4147-A177-3AD203B41FA5}">
                      <a16:colId xmlns="" xmlns:a16="http://schemas.microsoft.com/office/drawing/2014/main" val="1632945405"/>
                    </a:ext>
                  </a:extLst>
                </a:gridCol>
              </a:tblGrid>
              <a:tr h="102505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600" kern="1200" dirty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可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600" kern="1200" dirty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怕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4019015571"/>
                  </a:ext>
                </a:extLst>
              </a:tr>
            </a:tbl>
          </a:graphicData>
        </a:graphic>
      </p:graphicFrame>
      <p:graphicFrame>
        <p:nvGraphicFramePr>
          <p:cNvPr id="12" name="表格 11">
            <a:extLst>
              <a:ext uri="{FF2B5EF4-FFF2-40B4-BE49-F238E27FC236}">
                <a16:creationId xmlns="" xmlns:a16="http://schemas.microsoft.com/office/drawing/2014/main" id="{8B96BCFB-4B56-473C-81A6-2721E2A5A3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29126505"/>
              </p:ext>
            </p:extLst>
          </p:nvPr>
        </p:nvGraphicFramePr>
        <p:xfrm>
          <a:off x="905369" y="4486670"/>
          <a:ext cx="2065146" cy="1025053"/>
        </p:xfrm>
        <a:graphic>
          <a:graphicData uri="http://schemas.openxmlformats.org/drawingml/2006/table">
            <a:tbl>
              <a:tblPr firstRow="1" firstCol="1" bandRow="1"/>
              <a:tblGrid>
                <a:gridCol w="1032573">
                  <a:extLst>
                    <a:ext uri="{9D8B030D-6E8A-4147-A177-3AD203B41FA5}">
                      <a16:colId xmlns="" xmlns:a16="http://schemas.microsoft.com/office/drawing/2014/main" val="1324610983"/>
                    </a:ext>
                  </a:extLst>
                </a:gridCol>
                <a:gridCol w="1032573">
                  <a:extLst>
                    <a:ext uri="{9D8B030D-6E8A-4147-A177-3AD203B41FA5}">
                      <a16:colId xmlns="" xmlns:a16="http://schemas.microsoft.com/office/drawing/2014/main" val="1632945405"/>
                    </a:ext>
                  </a:extLst>
                </a:gridCol>
              </a:tblGrid>
              <a:tr h="102505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600" kern="1200" dirty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没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600" kern="1200" dirty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有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4019015571"/>
                  </a:ext>
                </a:extLst>
              </a:tr>
            </a:tbl>
          </a:graphicData>
        </a:graphic>
      </p:graphicFrame>
      <p:graphicFrame>
        <p:nvGraphicFramePr>
          <p:cNvPr id="14" name="表格 13">
            <a:extLst>
              <a:ext uri="{FF2B5EF4-FFF2-40B4-BE49-F238E27FC236}">
                <a16:creationId xmlns="" xmlns:a16="http://schemas.microsoft.com/office/drawing/2014/main" id="{8B96BCFB-4B56-473C-81A6-2721E2A5A3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20901474"/>
              </p:ext>
            </p:extLst>
          </p:nvPr>
        </p:nvGraphicFramePr>
        <p:xfrm>
          <a:off x="3576682" y="4526924"/>
          <a:ext cx="2065146" cy="1025053"/>
        </p:xfrm>
        <a:graphic>
          <a:graphicData uri="http://schemas.openxmlformats.org/drawingml/2006/table">
            <a:tbl>
              <a:tblPr firstRow="1" firstCol="1" bandRow="1"/>
              <a:tblGrid>
                <a:gridCol w="1032573">
                  <a:extLst>
                    <a:ext uri="{9D8B030D-6E8A-4147-A177-3AD203B41FA5}">
                      <a16:colId xmlns="" xmlns:a16="http://schemas.microsoft.com/office/drawing/2014/main" val="1324610983"/>
                    </a:ext>
                  </a:extLst>
                </a:gridCol>
                <a:gridCol w="1032573">
                  <a:extLst>
                    <a:ext uri="{9D8B030D-6E8A-4147-A177-3AD203B41FA5}">
                      <a16:colId xmlns="" xmlns:a16="http://schemas.microsoft.com/office/drawing/2014/main" val="1632945405"/>
                    </a:ext>
                  </a:extLst>
                </a:gridCol>
              </a:tblGrid>
              <a:tr h="102505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600" kern="1200" dirty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天</a:t>
                      </a:r>
                    </a:p>
                  </a:txBody>
                  <a:tcPr marL="14605" marR="14605" marT="14605" marB="14605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600" kern="1200" dirty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空</a:t>
                      </a:r>
                    </a:p>
                  </a:txBody>
                  <a:tcPr marL="14605" marR="14605" marT="14605" marB="14605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4019015571"/>
                  </a:ext>
                </a:extLst>
              </a:tr>
            </a:tbl>
          </a:graphicData>
        </a:graphic>
      </p:graphicFrame>
      <p:graphicFrame>
        <p:nvGraphicFramePr>
          <p:cNvPr id="15" name="表格 14">
            <a:extLst>
              <a:ext uri="{FF2B5EF4-FFF2-40B4-BE49-F238E27FC236}">
                <a16:creationId xmlns="" xmlns:a16="http://schemas.microsoft.com/office/drawing/2014/main" id="{8B96BCFB-4B56-473C-81A6-2721E2A5A3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927851"/>
              </p:ext>
            </p:extLst>
          </p:nvPr>
        </p:nvGraphicFramePr>
        <p:xfrm>
          <a:off x="6216366" y="4544177"/>
          <a:ext cx="2065146" cy="1025053"/>
        </p:xfrm>
        <a:graphic>
          <a:graphicData uri="http://schemas.openxmlformats.org/drawingml/2006/table">
            <a:tbl>
              <a:tblPr firstRow="1" firstCol="1" bandRow="1"/>
              <a:tblGrid>
                <a:gridCol w="1032573">
                  <a:extLst>
                    <a:ext uri="{9D8B030D-6E8A-4147-A177-3AD203B41FA5}">
                      <a16:colId xmlns="" xmlns:a16="http://schemas.microsoft.com/office/drawing/2014/main" val="1324610983"/>
                    </a:ext>
                  </a:extLst>
                </a:gridCol>
                <a:gridCol w="1032573">
                  <a:extLst>
                    <a:ext uri="{9D8B030D-6E8A-4147-A177-3AD203B41FA5}">
                      <a16:colId xmlns="" xmlns:a16="http://schemas.microsoft.com/office/drawing/2014/main" val="1632945405"/>
                    </a:ext>
                  </a:extLst>
                </a:gridCol>
              </a:tblGrid>
              <a:tr h="102505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600" kern="1200" dirty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树</a:t>
                      </a:r>
                    </a:p>
                  </a:txBody>
                  <a:tcPr marL="14605" marR="14605" marT="14605" marB="14605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600" kern="1200" dirty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干</a:t>
                      </a:r>
                    </a:p>
                  </a:txBody>
                  <a:tcPr marL="14605" marR="14605" marT="14605" marB="14605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4019015571"/>
                  </a:ext>
                </a:extLst>
              </a:tr>
            </a:tbl>
          </a:graphicData>
        </a:graphic>
      </p:graphicFrame>
      <p:graphicFrame>
        <p:nvGraphicFramePr>
          <p:cNvPr id="16" name="表格 15">
            <a:extLst>
              <a:ext uri="{FF2B5EF4-FFF2-40B4-BE49-F238E27FC236}">
                <a16:creationId xmlns="" xmlns:a16="http://schemas.microsoft.com/office/drawing/2014/main" id="{8B96BCFB-4B56-473C-81A6-2721E2A5A3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77369188"/>
              </p:ext>
            </p:extLst>
          </p:nvPr>
        </p:nvGraphicFramePr>
        <p:xfrm>
          <a:off x="8881926" y="4544176"/>
          <a:ext cx="2065146" cy="1025053"/>
        </p:xfrm>
        <a:graphic>
          <a:graphicData uri="http://schemas.openxmlformats.org/drawingml/2006/table">
            <a:tbl>
              <a:tblPr firstRow="1" firstCol="1" bandRow="1"/>
              <a:tblGrid>
                <a:gridCol w="1032573">
                  <a:extLst>
                    <a:ext uri="{9D8B030D-6E8A-4147-A177-3AD203B41FA5}">
                      <a16:colId xmlns="" xmlns:a16="http://schemas.microsoft.com/office/drawing/2014/main" val="1324610983"/>
                    </a:ext>
                  </a:extLst>
                </a:gridCol>
                <a:gridCol w="1032573">
                  <a:extLst>
                    <a:ext uri="{9D8B030D-6E8A-4147-A177-3AD203B41FA5}">
                      <a16:colId xmlns="" xmlns:a16="http://schemas.microsoft.com/office/drawing/2014/main" val="1632945405"/>
                    </a:ext>
                  </a:extLst>
                </a:gridCol>
              </a:tblGrid>
              <a:tr h="102505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600" kern="1200" dirty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户</a:t>
                      </a:r>
                    </a:p>
                  </a:txBody>
                  <a:tcPr marL="14605" marR="14605" marT="14605" marB="14605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600" kern="1200" dirty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口</a:t>
                      </a:r>
                    </a:p>
                  </a:txBody>
                  <a:tcPr marL="14605" marR="14605" marT="14605" marB="14605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4019015571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A112D6E2-2E3B-4783-8605-767A01C3D08D}"/>
              </a:ext>
            </a:extLst>
          </p:cNvPr>
          <p:cNvSpPr/>
          <p:nvPr/>
        </p:nvSpPr>
        <p:spPr>
          <a:xfrm>
            <a:off x="505460" y="841079"/>
            <a:ext cx="10910960" cy="43674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二、加一加</a:t>
            </a:r>
            <a:r>
              <a:rPr lang="en-US" altLang="zh-CN" sz="3600" dirty="0">
                <a:latin typeface="方正黑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减一减。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口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+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)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=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吵　　　　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  )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+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半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=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胖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 )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+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 )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=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现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	     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飘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-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  )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=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票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房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-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 )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=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户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	             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 )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-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 )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=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父</a:t>
            </a: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7A1A5B05-61DF-4142-8221-9834E4FA0528}"/>
              </a:ext>
            </a:extLst>
          </p:cNvPr>
          <p:cNvSpPr/>
          <p:nvPr/>
        </p:nvSpPr>
        <p:spPr>
          <a:xfrm>
            <a:off x="1653507" y="2378455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少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C966FE08-CB48-420E-BD72-E92E67DE500B}"/>
              </a:ext>
            </a:extLst>
          </p:cNvPr>
          <p:cNvSpPr/>
          <p:nvPr/>
        </p:nvSpPr>
        <p:spPr>
          <a:xfrm>
            <a:off x="1007176" y="3463928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王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CBEBEE02-B95D-4EAA-ADD1-3B2C49A1B270}"/>
              </a:ext>
            </a:extLst>
          </p:cNvPr>
          <p:cNvSpPr/>
          <p:nvPr/>
        </p:nvSpPr>
        <p:spPr>
          <a:xfrm>
            <a:off x="2812351" y="3482035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见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DDBFA7E1-E656-46DB-87A0-5E83D9871C11}"/>
              </a:ext>
            </a:extLst>
          </p:cNvPr>
          <p:cNvSpPr/>
          <p:nvPr/>
        </p:nvSpPr>
        <p:spPr>
          <a:xfrm>
            <a:off x="1653507" y="4549401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方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237401C2-2F3A-41F0-B676-7AE85BAAC3D6}"/>
              </a:ext>
            </a:extLst>
          </p:cNvPr>
          <p:cNvSpPr/>
          <p:nvPr/>
        </p:nvSpPr>
        <p:spPr>
          <a:xfrm>
            <a:off x="6000289" y="4562162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爸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ABE7FD5-9AE2-473C-82FE-6DB44521C660}"/>
              </a:ext>
            </a:extLst>
          </p:cNvPr>
          <p:cNvSpPr/>
          <p:nvPr/>
        </p:nvSpPr>
        <p:spPr>
          <a:xfrm>
            <a:off x="7741467" y="4562162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巴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="" xmlns:a16="http://schemas.microsoft.com/office/drawing/2014/main" id="{5C35F710-64AC-4FB2-B487-DCB00B60DB2B}"/>
              </a:ext>
            </a:extLst>
          </p:cNvPr>
          <p:cNvSpPr/>
          <p:nvPr/>
        </p:nvSpPr>
        <p:spPr>
          <a:xfrm>
            <a:off x="6096000" y="2372075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月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3C555CE5-ECFF-4CF0-8C91-9F5314534F5F}"/>
              </a:ext>
            </a:extLst>
          </p:cNvPr>
          <p:cNvSpPr/>
          <p:nvPr/>
        </p:nvSpPr>
        <p:spPr>
          <a:xfrm>
            <a:off x="6791219" y="3482035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风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1424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B5E5C80F-BA40-4B5D-A0C8-37DF5C8684F7}"/>
              </a:ext>
            </a:extLst>
          </p:cNvPr>
          <p:cNvSpPr/>
          <p:nvPr/>
        </p:nvSpPr>
        <p:spPr>
          <a:xfrm>
            <a:off x="505459" y="861094"/>
            <a:ext cx="11006455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en-US" sz="3600" dirty="0" smtClean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</a:t>
            </a:r>
            <a:r>
              <a:rPr lang="zh-CN" altLang="zh-CN" sz="3600" dirty="0" smtClean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、</a:t>
            </a: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根据情景选词填空。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高兴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生气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难过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害怕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H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1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.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因为妈妈生病了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所以我很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    )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H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2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.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今天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我得到了老师的表扬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我很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     )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H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3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.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同桌推倒了我的积木桥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我非常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      )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H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4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.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一条蛇爬进了屋子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大家都很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       )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。</a:t>
            </a: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849F63D2-D3AA-4C3E-9D05-75671A2165CA}"/>
              </a:ext>
            </a:extLst>
          </p:cNvPr>
          <p:cNvSpPr/>
          <p:nvPr/>
        </p:nvSpPr>
        <p:spPr>
          <a:xfrm>
            <a:off x="6440518" y="2710094"/>
            <a:ext cx="12121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难过</a:t>
            </a:r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41646BD1-C944-4230-B57B-5C86768EC931}"/>
              </a:ext>
            </a:extLst>
          </p:cNvPr>
          <p:cNvSpPr/>
          <p:nvPr/>
        </p:nvSpPr>
        <p:spPr>
          <a:xfrm>
            <a:off x="7652709" y="3556479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高兴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114E8D59-CD8C-4884-8294-339FA2F45BEC}"/>
              </a:ext>
            </a:extLst>
          </p:cNvPr>
          <p:cNvSpPr/>
          <p:nvPr/>
        </p:nvSpPr>
        <p:spPr>
          <a:xfrm>
            <a:off x="7524711" y="4382766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生气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2B22C17C-DD8F-4145-BE56-55DA5E5296DA}"/>
              </a:ext>
            </a:extLst>
          </p:cNvPr>
          <p:cNvSpPr/>
          <p:nvPr/>
        </p:nvSpPr>
        <p:spPr>
          <a:xfrm>
            <a:off x="7137635" y="5205425"/>
            <a:ext cx="12121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害怕</a:t>
            </a:r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71414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B5E5C80F-BA40-4B5D-A0C8-37DF5C8684F7}"/>
              </a:ext>
            </a:extLst>
          </p:cNvPr>
          <p:cNvSpPr/>
          <p:nvPr/>
        </p:nvSpPr>
        <p:spPr>
          <a:xfrm>
            <a:off x="505459" y="861094"/>
            <a:ext cx="11006455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en-US" sz="3600" smtClean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四</a:t>
            </a:r>
            <a:r>
              <a:rPr lang="zh-CN" altLang="zh-CN" sz="3600" smtClean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、</a:t>
            </a: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补充诗句。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     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红冠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裁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满身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走将来。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不敢轻言语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                                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。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9BC3F114-57A0-4B95-A868-4B5F459EBA61}"/>
              </a:ext>
            </a:extLst>
          </p:cNvPr>
          <p:cNvSpPr/>
          <p:nvPr/>
        </p:nvSpPr>
        <p:spPr>
          <a:xfrm>
            <a:off x="1123476" y="2281970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头上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BD9A8056-1CC1-469A-8AA4-F03F03E1801B}"/>
              </a:ext>
            </a:extLst>
          </p:cNvPr>
          <p:cNvSpPr/>
          <p:nvPr/>
        </p:nvSpPr>
        <p:spPr>
          <a:xfrm>
            <a:off x="4374105" y="2281970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不用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CD1F8A3B-6FA2-4F2C-92C2-103345FEE7AC}"/>
              </a:ext>
            </a:extLst>
          </p:cNvPr>
          <p:cNvSpPr/>
          <p:nvPr/>
        </p:nvSpPr>
        <p:spPr>
          <a:xfrm>
            <a:off x="7751047" y="2281970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雪白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11D143DD-6AC7-46F8-82B6-44002D1435CC}"/>
              </a:ext>
            </a:extLst>
          </p:cNvPr>
          <p:cNvSpPr/>
          <p:nvPr/>
        </p:nvSpPr>
        <p:spPr>
          <a:xfrm>
            <a:off x="956865" y="3421046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平生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1241CCD1-388F-4D1C-8128-6F8EBE2013C2}"/>
              </a:ext>
            </a:extLst>
          </p:cNvPr>
          <p:cNvSpPr/>
          <p:nvPr/>
        </p:nvSpPr>
        <p:spPr>
          <a:xfrm>
            <a:off x="5569348" y="3421045"/>
            <a:ext cx="387798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一叫千门万户开</a:t>
            </a:r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95775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一年级语文下册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</TotalTime>
  <Words>177</Words>
  <Application>Microsoft Office PowerPoint</Application>
  <PresentationFormat>宽屏</PresentationFormat>
  <Paragraphs>64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2" baseType="lpstr">
      <vt:lpstr>Arial</vt:lpstr>
      <vt:lpstr>方正黑体_GBK</vt:lpstr>
      <vt:lpstr>NEU-HZ</vt:lpstr>
      <vt:lpstr>Times New Roman</vt:lpstr>
      <vt:lpstr>方正小标宋_GBK</vt:lpstr>
      <vt:lpstr>微软雅黑</vt:lpstr>
      <vt:lpstr>方正大标宋_GBK</vt:lpstr>
      <vt:lpstr>方正楷体_GBK</vt:lpstr>
      <vt:lpstr>Wingdings</vt:lpstr>
      <vt:lpstr>NEU-BZ</vt:lpstr>
      <vt:lpstr>方正大标宋简体</vt:lpstr>
      <vt:lpstr>方正仿宋_GBK</vt:lpstr>
      <vt:lpstr>汉仪雅酷黑 95W</vt:lpstr>
      <vt:lpstr>Calibri</vt:lpstr>
      <vt:lpstr>方正隶变_GBK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272</cp:revision>
  <dcterms:created xsi:type="dcterms:W3CDTF">2019-06-19T02:08:00Z</dcterms:created>
  <dcterms:modified xsi:type="dcterms:W3CDTF">2026-03-26T06:28:41Z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