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498" r:id="rId10"/>
    <p:sldId id="531" r:id="rId11"/>
    <p:sldId id="532" r:id="rId12"/>
    <p:sldId id="534" r:id="rId13"/>
    <p:sldId id="533" r:id="rId14"/>
    <p:sldId id="525" r:id="rId15"/>
    <p:sldId id="526" r:id="rId16"/>
    <p:sldId id="530" r:id="rId17"/>
    <p:sldId id="535" r:id="rId18"/>
    <p:sldId id="427" r:id="rId19"/>
  </p:sldIdLst>
  <p:sldSz cx="12192000" cy="6858000"/>
  <p:notesSz cx="6858000" cy="9144000"/>
  <p:embeddedFontLst>
    <p:embeddedFont>
      <p:font typeface="华文宋体" pitchFamily="2" charset="-122"/>
      <p:regular r:id="rId20"/>
    </p:embeddedFont>
    <p:embeddedFont>
      <p:font typeface="方正书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NEU-XT" pitchFamily="18" charset="-122"/>
      <p:regular r:id="rId26"/>
    </p:embeddedFont>
    <p:embeddedFont>
      <p:font typeface="方正黑体_GBK" pitchFamily="65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方正楷体_GBK" pitchFamily="65" charset="-122"/>
      <p:regular r:id="rId32"/>
    </p:embeddedFont>
    <p:embeddedFont>
      <p:font typeface="NEU-BZ" pitchFamily="2" charset="-122"/>
      <p:regular r:id="rId33"/>
      <p:bold r:id="rId34"/>
      <p:italic r:id="rId35"/>
      <p:boldItalic r:id="rId36"/>
    </p:embeddedFont>
    <p:embeddedFont>
      <p:font typeface="NEU-HZ" pitchFamily="2" charset="-122"/>
      <p:regular r:id="rId37"/>
    </p:embeddedFont>
    <p:embeddedFont>
      <p:font typeface="方正大标宋简体" charset="-122"/>
      <p:regular r:id="rId38"/>
    </p:embeddedFont>
    <p:embeddedFont>
      <p:font typeface="方正仿宋_GBK" pitchFamily="65" charset="-122"/>
      <p:regular r:id="rId39"/>
    </p:embeddedFont>
    <p:embeddedFont>
      <p:font typeface="方正小标宋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16.jp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7.TIF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slide" Target="slide3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期末综合训练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33450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八、理解性默写。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天空中霞光四射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我想起了一句气象谚语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朝霞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晚霞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非所宜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幼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老何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告诉我们从小要好好学习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长大后才能做有用之人。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0670" y="26406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不出门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3857" y="263117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行千里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4666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8802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68559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1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游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秋风起了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天气渐渐凉了。同学们跟老师去郊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jiāo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外游玩。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u="sng" dirty="0" smtClean="0">
                <a:latin typeface="Calibri"/>
                <a:ea typeface="方正仿宋_GBK"/>
                <a:cs typeface="Times New Roman"/>
              </a:rPr>
              <a:t>蓝蓝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的天空一望无边</a:t>
            </a:r>
            <a:r>
              <a:rPr lang="en-US" altLang="zh-CN" sz="3600" u="sng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几朵白云有时像一群白兔</a:t>
            </a:r>
            <a:r>
              <a:rPr lang="en-US" altLang="zh-CN" sz="3600" u="sng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有时像几只绵羊</a:t>
            </a:r>
            <a:r>
              <a:rPr lang="zh-CN" altLang="zh-CN" sz="3600" u="sng" dirty="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1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田里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稻子黄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高粱红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棉花白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同学们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有的在草地上打滚儿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有的忙着逮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dǎi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蚂蚱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mà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zha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有的向着蓝天亮开了嗓子。大家奔跑追逐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笑着喊着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多开心啊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14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6" y="1038224"/>
            <a:ext cx="102488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自然段描写了天空。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文中画线句中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把白云比作了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14923" y="116432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3023" y="116432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42252" y="27463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9127" y="35550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绵羊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1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90601"/>
            <a:ext cx="10555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农田里有哪些农作物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请在文中用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 smtClean="0"/>
              <a:t>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圈出来。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239125" y="1304925"/>
            <a:ext cx="352425" cy="3524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8271" y="2247900"/>
            <a:ext cx="9507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农田里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稻子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黄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了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高粱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红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了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棉花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白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了。</a:t>
            </a:r>
            <a:endParaRPr lang="zh-CN" altLang="zh-CN" sz="3600" dirty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505201" y="2356804"/>
            <a:ext cx="1019174" cy="75727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762903" y="2375854"/>
            <a:ext cx="1019174" cy="75727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120063" y="2375854"/>
            <a:ext cx="1019174" cy="75727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同学们在郊外游玩的时候都做了什么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请把文中相关的句子找出来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画上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8.jpeg" descr="source:si_idp85325289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800600" y="1836420"/>
            <a:ext cx="1019175" cy="5935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0549" y="2615420"/>
            <a:ext cx="107727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>
              <a:lnSpc>
                <a:spcPct val="150000"/>
              </a:lnSpc>
            </a:pP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同学们有的在草地上打滚儿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有的忙着逮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b="1" u="wavy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dǎi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蚂蚱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b="1" u="wavy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mà</a:t>
            </a:r>
            <a:r>
              <a:rPr lang="en-US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b="1" u="wavy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zha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有的向着蓝天亮开了嗓子。大家奔跑追逐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笑着喊着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wavy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多开心啊</a:t>
            </a:r>
            <a:r>
              <a:rPr lang="en-US" altLang="zh-CN" sz="3600" b="1" u="wavy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 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864654"/>
            <a:ext cx="108737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十、看图写话。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提示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图上都有谁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他们在哪里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在干什么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请用几句话把图片的内容写清楚。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35007" y="3341051"/>
            <a:ext cx="5070793" cy="28731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6870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过马路要小心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放学啦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妈妈提着菜篮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接明明过马路。妈妈急着走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没看信号灯。明明急忙拉住妈妈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大声地喊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红灯不能走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危险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这时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旁边车道的汽车正快速驶来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太危险啦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妈妈停下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不好意思地笑了。等绿灯亮了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他们才安全走过斑马线。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 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10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856208"/>
            <a:ext cx="6619059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连词语。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086495"/>
            <a:ext cx="6006757" cy="323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98728" y="2576945"/>
            <a:ext cx="3444872" cy="76714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64241" y="2576945"/>
            <a:ext cx="2979359" cy="8520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98728" y="4225239"/>
            <a:ext cx="3444872" cy="7790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64241" y="4225239"/>
            <a:ext cx="2979359" cy="7790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027571"/>
            <a:ext cx="5811109" cy="299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65230" y="1365660"/>
            <a:ext cx="3162239" cy="7540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864488" y="1365660"/>
            <a:ext cx="2862981" cy="7540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64488" y="2971800"/>
            <a:ext cx="2862981" cy="7356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490415" y="2971800"/>
            <a:ext cx="3345120" cy="7356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331" y="861094"/>
            <a:ext cx="10838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√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选择正确的读音。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mēn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mèn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热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尖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jiǎo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jué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消息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xiāo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xī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xiāo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xi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kōnɡ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kònɡ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气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泉水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qüán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quán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知了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le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liǎo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2373" y="21213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35973" y="21220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62881" y="298945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146177" y="3805455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64067" y="29894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7860" y="38054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09022" y="19708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03245" y="19604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86221" y="28092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12049" y="28450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862516" y="36082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31303" y="35833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5"/>
            <a:ext cx="662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5" y="1562100"/>
            <a:ext cx="1992761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1601036"/>
            <a:ext cx="2362200" cy="1466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421" y="1534171"/>
            <a:ext cx="1965954" cy="149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924" y="1504084"/>
            <a:ext cx="1971675" cy="15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57" y="3286961"/>
            <a:ext cx="2007176" cy="145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559" y="3276848"/>
            <a:ext cx="1902331" cy="146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421" y="3266540"/>
            <a:ext cx="1990770" cy="1505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48" y="3275293"/>
            <a:ext cx="1924051" cy="1506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5" y="4981575"/>
            <a:ext cx="1905000" cy="142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559" y="4937577"/>
            <a:ext cx="1887931" cy="145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23167" y="209180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0595" y="20822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乡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3226" y="209180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光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0524" y="209613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明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3196" y="207792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快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65715" y="206923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乐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2073" y="2051021"/>
            <a:ext cx="18838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动</a:t>
            </a:r>
            <a:r>
              <a:rPr lang="en-US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物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3169" y="3782020"/>
            <a:ext cx="17267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造 </a:t>
            </a:r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房</a:t>
            </a:r>
            <a:endParaRPr lang="zh-CN" altLang="zh-CN" sz="54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13602" y="3801906"/>
            <a:ext cx="17267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远</a:t>
            </a:r>
            <a:r>
              <a:rPr lang="en-US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近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46422" y="380107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语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41024" y="380107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眼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955422" y="380107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睛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99023" y="379154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言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0613" y="545069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夕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4189" y="545069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阳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54651" y="54350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车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40449" y="54350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站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9" grpId="0"/>
      <p:bldP spid="20" grpId="0"/>
      <p:bldP spid="31" grpId="0"/>
      <p:bldP spid="32" grpId="0"/>
      <p:bldP spid="21" grpId="0"/>
      <p:bldP spid="34" grpId="0"/>
      <p:bldP spid="22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9537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四、补充下列生字的音序。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B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还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单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跑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放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6330" y="190727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Q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6654" y="19072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04129" y="183058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9425" y="27073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6505" y="270737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6654" y="270737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42601" y="266995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09918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五、在括号里填上恰当的量词。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荷花　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歌曲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草地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金鱼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葡萄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大雨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3925" y="1850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3959" y="1898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3925" y="2715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2743" y="2715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4134" y="35360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3902" y="3536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变成新字再组词。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跟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很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很多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6409" y="18305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2002" y="19167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2897" y="2707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6052" y="2707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6408" y="2707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52002" y="27182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住房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3345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七、在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里填上合适的词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使句子更具体。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东东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跟在老师后面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走进教室。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玲玲在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草地上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做早操。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7217" y="19739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悄悄地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8620" y="19739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轻轻的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01320" y="364856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7045" y="364856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393</Words>
  <Application>Microsoft Office PowerPoint</Application>
  <PresentationFormat>自定义</PresentationFormat>
  <Paragraphs>141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华文宋体</vt:lpstr>
      <vt:lpstr>汉仪雅酷黑 95W</vt:lpstr>
      <vt:lpstr>方正书宋_GBK</vt:lpstr>
      <vt:lpstr>方正隶变_GBK</vt:lpstr>
      <vt:lpstr>方正大标宋_GBK</vt:lpstr>
      <vt:lpstr>微软雅黑</vt:lpstr>
      <vt:lpstr>NEU-XT</vt:lpstr>
      <vt:lpstr>方正黑体_GBK</vt:lpstr>
      <vt:lpstr>Calibri</vt:lpstr>
      <vt:lpstr>楷体</vt:lpstr>
      <vt:lpstr>方正楷体_GBK</vt:lpstr>
      <vt:lpstr>NEU-BZ</vt:lpstr>
      <vt:lpstr>Wingdings</vt:lpstr>
      <vt:lpstr>NEU-HZ</vt:lpstr>
      <vt:lpstr>方正大标宋简体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2026-03-28T06:48:49Z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