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528" r:id="rId8"/>
    <p:sldId id="529" r:id="rId9"/>
    <p:sldId id="498" r:id="rId10"/>
    <p:sldId id="525" r:id="rId11"/>
    <p:sldId id="526" r:id="rId12"/>
    <p:sldId id="530" r:id="rId13"/>
    <p:sldId id="531" r:id="rId14"/>
    <p:sldId id="532" r:id="rId15"/>
    <p:sldId id="533" r:id="rId16"/>
    <p:sldId id="534" r:id="rId17"/>
    <p:sldId id="535" r:id="rId18"/>
    <p:sldId id="536" r:id="rId19"/>
    <p:sldId id="537" r:id="rId20"/>
    <p:sldId id="427" r:id="rId21"/>
  </p:sldIdLst>
  <p:sldSz cx="12192000" cy="6858000"/>
  <p:notesSz cx="6858000" cy="9144000"/>
  <p:embeddedFontLst>
    <p:embeddedFont>
      <p:font typeface="NEU-BZ" pitchFamily="2" charset="-122"/>
      <p:regular r:id="rId22"/>
      <p:bold r:id="rId23"/>
      <p:italic r:id="rId24"/>
      <p:boldItalic r:id="rId25"/>
    </p:embeddedFont>
    <p:embeddedFont>
      <p:font typeface="华文宋体" pitchFamily="2" charset="-122"/>
      <p:regular r:id="rId26"/>
    </p:embeddedFont>
    <p:embeddedFont>
      <p:font typeface="方正黑体_GBK" pitchFamily="65" charset="-122"/>
      <p:regular r:id="rId27"/>
    </p:embeddedFont>
    <p:embeddedFont>
      <p:font typeface="方正书宋_GBK" pitchFamily="65" charset="-122"/>
      <p:regular r:id="rId28"/>
    </p:embeddedFont>
    <p:embeddedFont>
      <p:font typeface="MS Gothic" pitchFamily="49" charset="-128"/>
      <p:regular r:id="rId29"/>
    </p:embeddedFont>
    <p:embeddedFont>
      <p:font typeface="微软雅黑" pitchFamily="34" charset="-122"/>
      <p:regular r:id="rId30"/>
      <p:bold r:id="rId31"/>
    </p:embeddedFont>
    <p:embeddedFont>
      <p:font typeface="方正仿宋_GBK" pitchFamily="65" charset="-122"/>
      <p:regular r:id="rId32"/>
    </p:embeddedFont>
    <p:embeddedFont>
      <p:font typeface="方正大标宋_GBK" charset="-122"/>
      <p:regular r:id="rId33"/>
    </p:embeddedFont>
    <p:embeddedFont>
      <p:font typeface="方正楷体_GBK" pitchFamily="65" charset="-122"/>
      <p:regular r:id="rId34"/>
    </p:embeddedFont>
    <p:embeddedFont>
      <p:font typeface="Calibri" pitchFamily="34" charset="0"/>
      <p:regular r:id="rId35"/>
      <p:bold r:id="rId36"/>
      <p:italic r:id="rId37"/>
      <p:boldItalic r:id="rId38"/>
    </p:embeddedFont>
    <p:embeddedFont>
      <p:font typeface="方正大标宋简体" charset="-122"/>
      <p:regular r:id="rId39"/>
    </p:embeddedFont>
    <p:embeddedFont>
      <p:font typeface="NEU-XT" pitchFamily="18" charset="-122"/>
      <p:regular r:id="rId40"/>
    </p:embeddedFont>
    <p:embeddedFont>
      <p:font typeface="方正小标宋_GBK" pitchFamily="65" charset="-122"/>
      <p:regular r:id="rId41"/>
    </p:embeddedFont>
    <p:embeddedFont>
      <p:font typeface="方正隶变_GBK" charset="-122"/>
      <p:regular r:id="rId42"/>
    </p:embeddedFont>
    <p:embeddedFont>
      <p:font typeface="楷体" pitchFamily="49" charset="-122"/>
      <p:regular r:id="rId43"/>
    </p:embeddedFont>
    <p:embeddedFont>
      <p:font typeface="NEU-HZ" pitchFamily="2" charset="-122"/>
      <p:regular r:id="rId44"/>
      <p:italic r:id="rId4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3.fntdata"/><Relationship Id="rId42" Type="http://schemas.openxmlformats.org/officeDocument/2006/relationships/font" Target="fonts/font21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font" Target="fonts/font2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font" Target="fonts/font22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12.TIF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5" Type="http://schemas.openxmlformats.org/officeDocument/2006/relationships/image" Target="../media/image13.TIF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8.TIF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0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 smtClean="0">
                <a:latin typeface="方正大标宋_GBK" charset="-122"/>
                <a:ea typeface="方正大标宋_GBK" charset="-122"/>
                <a:cs typeface="汉仪雅酷黑 95W" panose="020B0A04020202020204" charset="-122"/>
              </a:rPr>
              <a:t>语文</a:t>
            </a:r>
            <a:r>
              <a:rPr lang="zh-CN" altLang="en-US" sz="6000" b="1" dirty="0">
                <a:latin typeface="方正大标宋_GBK" charset="-122"/>
                <a:ea typeface="方正大标宋_GBK" charset="-122"/>
                <a:cs typeface="汉仪雅酷黑 95W" panose="020B0A04020202020204" charset="-122"/>
              </a:rPr>
              <a:t>园地</a:t>
            </a:r>
            <a:r>
              <a:rPr lang="zh-CN" altLang="en-US" sz="6000" b="1" dirty="0" smtClean="0">
                <a:latin typeface="方正大标宋_GBK" charset="-122"/>
                <a:ea typeface="方正大标宋_GBK" charset="-122"/>
                <a:cs typeface="汉仪雅酷黑 95W" panose="020B0A04020202020204" charset="-122"/>
              </a:rPr>
              <a:t>六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charset="-122"/>
              <a:ea typeface="方正大标宋_GBK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4" y="866154"/>
            <a:ext cx="105441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七、把下列词语排成一句通顺的话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并加上标点。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轻轻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我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步子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走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的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进来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迈着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      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7750" y="2544673"/>
            <a:ext cx="55435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我迈着轻轻的步子走进来。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4" y="875679"/>
            <a:ext cx="10791826" cy="1666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八、读一读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选一选。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阴沉沉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胖乎乎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亮晶晶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静悄悄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6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81024" y="2623577"/>
            <a:ext cx="10791826" cy="158680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1959" y="4316193"/>
            <a:ext cx="109308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的眼睛　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的公园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的小手　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的天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4108" y="43463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43984" y="43161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72934" y="435724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97109" y="436814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9102"/>
            <a:ext cx="1060069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九、背一背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不解藏踪迹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浮萍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小荷才露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早有蜻蜓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有雨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无雨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朝霞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晚霞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早晨下雨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晚上下雨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6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蚂蚁搬家蛇过道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04273" y="182154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一道开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44195" y="265974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尖尖角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68495" y="265974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立上头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29820" y="342900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山戴帽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20720" y="346937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半山腰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52357" y="424385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不出门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20975" y="425565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行千里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44195" y="513624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当日晴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35220" y="513624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到天明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43399" y="5926048"/>
            <a:ext cx="37776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大雨不久要来到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4" y="874132"/>
            <a:ext cx="10930891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十、下列对谚语的理解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正确的打</a:t>
            </a:r>
            <a:r>
              <a:rPr lang="en-US" altLang="zh-CN" sz="3600" dirty="0" smtClean="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en-US" sz="45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 smtClean="0"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600" dirty="0" smtClean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错误的打</a:t>
            </a:r>
            <a:r>
              <a:rPr lang="en-US" altLang="zh-CN" sz="3600" dirty="0" smtClean="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✕</a:t>
            </a:r>
            <a:r>
              <a:rPr lang="en-US" altLang="zh-CN" sz="3600" dirty="0" smtClean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燕子低飞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蚂蚁搬家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蛇过道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等现象预示着天气晴朗。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早晨下雨当日晴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晚上下雨到天明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早晨下起雨来一般不会下很久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晚上下起雨来一般会下一夜。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2461263" y="2620763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725585" y="417837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916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1024" y="874132"/>
            <a:ext cx="1063942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傍晚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天空被太阳染红了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明天肯定要下雨。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丽丽看到路边一群蚂蚁在搬家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就知道快要下雨啦。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9862188" y="1049138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10185" y="266045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916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十一、阅读短文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动物气象站贴出广告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招聘气象预报员。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蜜蜂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我晚出早归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就表示要下雨。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乌龟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我背上出汗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就表示要下雨。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蚂蚁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我往高处搬家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就表示要下雨。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pc="-150" dirty="0" smtClean="0">
                <a:latin typeface="Calibri"/>
                <a:ea typeface="方正仿宋_GBK"/>
                <a:cs typeface="Times New Roman"/>
              </a:rPr>
              <a:t>   </a:t>
            </a:r>
            <a:r>
              <a:rPr lang="zh-CN" altLang="zh-CN" sz="3600" spc="-150" dirty="0" smtClean="0">
                <a:latin typeface="Calibri"/>
                <a:ea typeface="方正仿宋_GBK"/>
                <a:cs typeface="Times New Roman"/>
              </a:rPr>
              <a:t>大象</a:t>
            </a:r>
            <a:r>
              <a:rPr lang="zh-CN" altLang="zh-CN" sz="3600" spc="-150" dirty="0">
                <a:latin typeface="Calibri"/>
                <a:ea typeface="方正仿宋_GBK"/>
                <a:cs typeface="Times New Roman"/>
              </a:rPr>
              <a:t>站长说</a:t>
            </a:r>
            <a:r>
              <a:rPr lang="en-US" altLang="zh-CN" sz="3600" spc="-15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spc="-15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spc="-150" dirty="0">
                <a:latin typeface="Calibri"/>
                <a:ea typeface="方正仿宋_GBK"/>
                <a:cs typeface="Times New Roman"/>
              </a:rPr>
              <a:t>你们都有预报天气的本领</a:t>
            </a:r>
            <a:r>
              <a:rPr lang="en-US" altLang="zh-CN" sz="3600" spc="-15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latin typeface="Calibri"/>
                <a:ea typeface="方正仿宋_GBK"/>
                <a:cs typeface="Times New Roman"/>
              </a:rPr>
              <a:t>我全收下了。</a:t>
            </a:r>
            <a:r>
              <a:rPr lang="en-US" altLang="zh-CN" sz="3600" spc="-150" dirty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 spc="-150" dirty="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916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4"/>
            <a:ext cx="107823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短文一共有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个自然段。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动物气象站收下了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当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气象员。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蜜蜂　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乌龟　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蚂蚁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大象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76873" y="1030972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5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30170" y="183058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①②③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916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8081058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动物是怎么预报下雨天的呢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6274" y="1744608"/>
            <a:ext cx="1068705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蜜蜂　　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乌龟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蚂蚁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往高处搬家　　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背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上出汗　　　晚出早归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490983" y="2514600"/>
            <a:ext cx="7272017" cy="100012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919983" y="2557462"/>
            <a:ext cx="207008" cy="95726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819871" y="2514600"/>
            <a:ext cx="6557687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17660" y="4450065"/>
            <a:ext cx="89530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你还知道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也表示要下雨。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94412" y="436077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蜘蛛收网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916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525125" cy="2497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十二、看图写话。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想一想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小动物们在给谁过生日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他们是怎么庆祝的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用一用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热闹、真诚、香甜可口、感动、开心。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6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880985" y="3562350"/>
            <a:ext cx="3044190" cy="31488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916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80055"/>
            <a:ext cx="107823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病房里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可热闹了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动物们正在给生病的小兔过生日呢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!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他们买来了香甜可口的蛋糕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还准备了礼物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小刺猬送了一辆玩具小汽车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小鹿送了一本童话书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小羊送</a:t>
            </a:r>
            <a:r>
              <a:rPr lang="zh-CN" altLang="zh-CN" sz="3600" b="1" spc="-15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了一幅画。小兔被他们的真诚感动了</a:t>
            </a:r>
            <a:r>
              <a:rPr lang="en-US" altLang="zh-CN" sz="3600" b="1" spc="-150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spc="-15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开心地笑了起来。</a:t>
            </a:r>
            <a:endParaRPr lang="zh-CN" altLang="en-US" sz="3600" b="1" spc="-15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916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9016" y="866953"/>
            <a:ext cx="10433109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一、给加点字选择正确的读音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打</a:t>
            </a:r>
            <a:r>
              <a:rPr lang="en-US" altLang="zh-CN" sz="3600" dirty="0" smtClean="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en-US" sz="45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 smtClean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空气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kōng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kòng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照片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zào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zhào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NEU-XT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织女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zī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zhī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en-US" sz="3600" dirty="0" smtClean="0">
                <a:latin typeface="Calibri"/>
                <a:ea typeface="方正楷体_GBK"/>
                <a:cs typeface="Times New Roman"/>
              </a:rPr>
              <a:t>       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闷热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mēn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mèn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歌唱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chàng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càng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牛角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jiǎo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jué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63685" y="201265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54809" y="199233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61176" y="281938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33135" y="280119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25377" y="370025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290350" y="371703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231472" y="186953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576425" y="184482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534023" y="268375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434089" y="266697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473926" y="350100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226454" y="350100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2842" y="861094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078" y="1882796"/>
            <a:ext cx="9091546" cy="1821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078" y="3966244"/>
            <a:ext cx="5777894" cy="1829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979585"/>
              </p:ext>
            </p:extLst>
          </p:nvPr>
        </p:nvGraphicFramePr>
        <p:xfrm>
          <a:off x="1232527" y="2664270"/>
          <a:ext cx="2098558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49279"/>
                <a:gridCol w="1049279"/>
              </a:tblGrid>
              <a:tr h="5235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机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73534"/>
              </p:ext>
            </p:extLst>
          </p:nvPr>
        </p:nvGraphicFramePr>
        <p:xfrm>
          <a:off x="4625943" y="2697827"/>
          <a:ext cx="2085250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42625"/>
                <a:gridCol w="1042625"/>
              </a:tblGrid>
              <a:tr h="5885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603135"/>
              </p:ext>
            </p:extLst>
          </p:nvPr>
        </p:nvGraphicFramePr>
        <p:xfrm>
          <a:off x="7968231" y="2664270"/>
          <a:ext cx="2048224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24112"/>
                <a:gridCol w="1024112"/>
              </a:tblGrid>
              <a:tr h="61372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756553"/>
              </p:ext>
            </p:extLst>
          </p:nvPr>
        </p:nvGraphicFramePr>
        <p:xfrm>
          <a:off x="1223480" y="4819824"/>
          <a:ext cx="2157282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78641"/>
                <a:gridCol w="1078641"/>
              </a:tblGrid>
              <a:tr h="46523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501594"/>
              </p:ext>
            </p:extLst>
          </p:nvPr>
        </p:nvGraphicFramePr>
        <p:xfrm>
          <a:off x="4667886" y="4819825"/>
          <a:ext cx="2143974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71987"/>
                <a:gridCol w="1071987"/>
              </a:tblGrid>
              <a:tr h="5407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加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8" y="854613"/>
            <a:ext cx="10871557" cy="1541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600" dirty="0" smtClean="0">
                <a:latin typeface="Calibri"/>
                <a:ea typeface="方正黑体_GBK"/>
                <a:cs typeface="Times New Roman"/>
              </a:rPr>
              <a:t>三、左边是妈妈给你提供的购物清单</a:t>
            </a:r>
            <a:r>
              <a:rPr lang="en-US" altLang="zh-CN" sz="3600" dirty="0" smtClean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 smtClean="0">
                <a:latin typeface="Calibri"/>
                <a:ea typeface="方正黑体_GBK"/>
                <a:cs typeface="Times New Roman"/>
              </a:rPr>
              <a:t>请用</a:t>
            </a:r>
            <a:r>
              <a:rPr lang="en-US" altLang="zh-CN" sz="3600" dirty="0" smtClean="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en-US" sz="45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 smtClean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 dirty="0" smtClean="0">
                <a:latin typeface="Calibri"/>
                <a:ea typeface="方正黑体_GBK"/>
                <a:cs typeface="Times New Roman"/>
              </a:rPr>
              <a:t>在图片中标出你需要买的商品。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0358" y="2561810"/>
            <a:ext cx="43678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牛角面包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ea typeface="Calibri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巧克力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奶糖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　</a:t>
            </a:r>
            <a:r>
              <a:rPr lang="zh-CN" altLang="zh-CN" sz="3600" dirty="0">
                <a:ea typeface="Calibri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牛奶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毛巾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　</a:t>
            </a:r>
            <a:r>
              <a:rPr lang="zh-CN" altLang="zh-CN" sz="3600" dirty="0">
                <a:ea typeface="Calibri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矿泉水</a:t>
            </a:r>
            <a:endParaRPr lang="zh-CN" altLang="en-US" sz="3600" dirty="0"/>
          </a:p>
        </p:txBody>
      </p:sp>
      <p:pic>
        <p:nvPicPr>
          <p:cNvPr id="8" name="image15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881347" y="2759978"/>
            <a:ext cx="6561236" cy="2142589"/>
          </a:xfrm>
          <a:prstGeom prst="rect">
            <a:avLst/>
          </a:prstGeom>
        </p:spPr>
      </p:pic>
      <p:pic>
        <p:nvPicPr>
          <p:cNvPr id="9" name="image16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881348" y="2778770"/>
            <a:ext cx="6630568" cy="21652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701" y="943546"/>
            <a:ext cx="7032694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四、看图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照样子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连一连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选一选。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5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90701" y="1934527"/>
            <a:ext cx="11006455" cy="2654250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767208" y="2971800"/>
            <a:ext cx="1462553" cy="126464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277410" y="3124200"/>
            <a:ext cx="1584784" cy="111224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5075339" y="3048000"/>
            <a:ext cx="2154500" cy="103743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9150919" y="3048000"/>
            <a:ext cx="1462553" cy="126464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8800051" y="3124200"/>
            <a:ext cx="1676327" cy="103673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677038" y="4795112"/>
            <a:ext cx="730199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消暑食品</a:t>
            </a:r>
            <a:r>
              <a:rPr lang="en-US" altLang="zh-CN" sz="3600" dirty="0">
                <a:latin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en-US" altLang="zh-CN" sz="3600" dirty="0" smtClean="0"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 dirty="0" smtClean="0">
                <a:latin typeface="方正楷体_GBK"/>
                <a:cs typeface="Times New Roman"/>
              </a:rPr>
              <a:t>)       </a:t>
            </a: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纳凉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用品</a:t>
            </a:r>
            <a:r>
              <a:rPr lang="en-US" altLang="zh-CN" sz="3600" dirty="0">
                <a:latin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 dirty="0">
                <a:latin typeface="方正楷体_GBK"/>
                <a:cs typeface="Times New Roman"/>
              </a:rPr>
              <a:t>)</a:t>
            </a:r>
            <a:endParaRPr lang="zh-CN" altLang="en-US" sz="3600" dirty="0"/>
          </a:p>
        </p:txBody>
      </p:sp>
      <p:sp>
        <p:nvSpPr>
          <p:cNvPr id="20" name="矩形 19"/>
          <p:cNvSpPr/>
          <p:nvPr/>
        </p:nvSpPr>
        <p:spPr>
          <a:xfrm>
            <a:off x="3139717" y="491225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①②⑥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139717" y="57099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096000" cy="16797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五、想一想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做一做。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荷叶圆圆的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绿绿的。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19" y="2667489"/>
            <a:ext cx="7112000" cy="1101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529548" y="3785839"/>
            <a:ext cx="108385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棉花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公路</a:t>
            </a:r>
            <a:r>
              <a:rPr lang="zh-CN" altLang="zh-CN" sz="3600" dirty="0">
                <a:ea typeface="Calibri"/>
                <a:cs typeface="Times New Roman"/>
              </a:rPr>
              <a:t>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en-US" altLang="zh-CN" sz="3600" dirty="0" smtClean="0">
                <a:latin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小草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en-US" altLang="zh-CN" sz="3600" dirty="0" smtClean="0">
                <a:latin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2147582" y="388847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白白的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64005" y="396458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软软的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1472" y="471079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长长的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23857" y="475533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宽宽的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20294" y="558277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尖尖的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64005" y="558277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绿绿的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81959" y="301384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红红的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14715" y="305138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尖尖的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138" y="855327"/>
            <a:ext cx="1051699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小白兔割草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勤劳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的小白兔</a:t>
            </a:r>
            <a:r>
              <a:rPr lang="zh-CN" altLang="zh-CN" sz="3600" u="sng" dirty="0">
                <a:latin typeface="Calibri"/>
                <a:ea typeface="方正仿宋_GBK"/>
                <a:cs typeface="Times New Roman"/>
              </a:rPr>
              <a:t>弯着腰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在山坡上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割草。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青蛙唱歌。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的青蛙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唱歌。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蚂蚁运粮食。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的蚂蚁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运粮食。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5048" y="351659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03012" y="346625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仰着头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97294" y="348733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在荷叶上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513932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01283" y="513931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排着队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82386" y="513931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在山坡上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69" y="953977"/>
            <a:ext cx="105505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六、加标点符号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再抄写一句疑问句。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小鸟飞得真低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　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哥哥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写完作业了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吗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我们的校园真美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啊</a:t>
            </a:r>
            <a:endParaRPr lang="en-US" altLang="zh-CN" sz="3600" dirty="0" smtClean="0">
              <a:solidFill>
                <a:srgbClr val="A46AA6"/>
              </a:solidFill>
              <a:latin typeface="方正楷体_GBK"/>
              <a:ea typeface="方正楷体_GBK"/>
              <a:cs typeface="Times New Roman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妈妈见我来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高兴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地笑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了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4280913" y="1976954"/>
            <a:ext cx="839598" cy="82678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2063552" y="2924944"/>
            <a:ext cx="839598" cy="82678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6168008" y="2924944"/>
            <a:ext cx="839598" cy="82678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4799856" y="3861048"/>
            <a:ext cx="839598" cy="82678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3791744" y="4869160"/>
            <a:ext cx="839598" cy="8267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6816080" y="4869160"/>
            <a:ext cx="839598" cy="8267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79698" y="2067181"/>
            <a:ext cx="3032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楷体_GBK"/>
                <a:cs typeface="Times New Roman"/>
              </a:rPr>
              <a:t>!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47582" y="3015171"/>
            <a:ext cx="46233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,                                ?</a:t>
            </a:r>
            <a:endParaRPr lang="zh-CN" altLang="zh-CN" sz="3600" b="1" dirty="0">
              <a:solidFill>
                <a:srgbClr val="E72582"/>
              </a:solidFill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71864" y="3933056"/>
            <a:ext cx="3032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楷体_GBK"/>
                <a:cs typeface="Times New Roman"/>
              </a:rPr>
              <a:t>!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63752" y="4941168"/>
            <a:ext cx="37144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 dirty="0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                   </a:t>
            </a:r>
            <a:r>
              <a:rPr lang="zh-CN" altLang="en-US" sz="3600" b="1" dirty="0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。</a:t>
            </a:r>
            <a:endParaRPr lang="zh-CN" altLang="zh-CN" sz="3600" b="1" dirty="0">
              <a:solidFill>
                <a:srgbClr val="E72582"/>
              </a:solidFill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0" y="1307594"/>
            <a:ext cx="10857865" cy="112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552189"/>
              </p:ext>
            </p:extLst>
          </p:nvPr>
        </p:nvGraphicFramePr>
        <p:xfrm>
          <a:off x="654050" y="1419224"/>
          <a:ext cx="10857865" cy="914401"/>
        </p:xfrm>
        <a:graphic>
          <a:graphicData uri="http://schemas.openxmlformats.org/drawingml/2006/table">
            <a:tbl>
              <a:tblPr firstRow="1" firstCol="1" bandRow="1"/>
              <a:tblGrid>
                <a:gridCol w="987219"/>
                <a:gridCol w="987219"/>
                <a:gridCol w="987219"/>
                <a:gridCol w="987219"/>
                <a:gridCol w="985675"/>
                <a:gridCol w="987219"/>
                <a:gridCol w="987219"/>
                <a:gridCol w="987219"/>
                <a:gridCol w="987219"/>
                <a:gridCol w="987219"/>
                <a:gridCol w="987219"/>
              </a:tblGrid>
              <a:tr h="9144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5400" dirty="0">
                          <a:solidFill>
                            <a:srgbClr val="E72582"/>
                          </a:solidFill>
                          <a:effectLst/>
                          <a:latin typeface="方正楷体_GBK"/>
                          <a:ea typeface="方正楷体_GBK"/>
                          <a:cs typeface="Times New Roman"/>
                        </a:rPr>
                        <a:t>,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你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作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业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5400" dirty="0">
                          <a:solidFill>
                            <a:srgbClr val="E72582"/>
                          </a:solidFill>
                          <a:effectLst/>
                          <a:latin typeface="方正楷体_GBK"/>
                          <a:ea typeface="方正楷体_GBK"/>
                          <a:cs typeface="Times New Roman"/>
                        </a:rPr>
                        <a:t>?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590</Words>
  <Application>Microsoft Office PowerPoint</Application>
  <PresentationFormat>自定义</PresentationFormat>
  <Paragraphs>182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2" baseType="lpstr">
      <vt:lpstr>Arial</vt:lpstr>
      <vt:lpstr>宋体</vt:lpstr>
      <vt:lpstr>NEU-BZ</vt:lpstr>
      <vt:lpstr>华文宋体</vt:lpstr>
      <vt:lpstr>方正黑体_GBK</vt:lpstr>
      <vt:lpstr>方正书宋_GBK</vt:lpstr>
      <vt:lpstr>MS Gothic</vt:lpstr>
      <vt:lpstr>微软雅黑</vt:lpstr>
      <vt:lpstr>方正仿宋_GBK</vt:lpstr>
      <vt:lpstr>方正大标宋_GBK</vt:lpstr>
      <vt:lpstr>汉仪雅酷黑 95W</vt:lpstr>
      <vt:lpstr>方正楷体_GBK</vt:lpstr>
      <vt:lpstr>Calibri</vt:lpstr>
      <vt:lpstr>方正大标宋简体</vt:lpstr>
      <vt:lpstr>NEU-XT</vt:lpstr>
      <vt:lpstr>方正小标宋_GBK</vt:lpstr>
      <vt:lpstr>Wingdings</vt:lpstr>
      <vt:lpstr>方正隶变_GBK</vt:lpstr>
      <vt:lpstr>楷体</vt:lpstr>
      <vt:lpstr>Times New Roman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258</cp:revision>
  <dcterms:created xsi:type="dcterms:W3CDTF">2019-06-19T02:08:00Z</dcterms:created>
  <dcterms:modified xsi:type="dcterms:W3CDTF">2026-03-28T07:51:44Z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