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7" r:id="rId7"/>
    <p:sldId id="528" r:id="rId8"/>
    <p:sldId id="532" r:id="rId9"/>
    <p:sldId id="529" r:id="rId10"/>
    <p:sldId id="498" r:id="rId11"/>
    <p:sldId id="525" r:id="rId12"/>
    <p:sldId id="526" r:id="rId13"/>
    <p:sldId id="533" r:id="rId14"/>
    <p:sldId id="534" r:id="rId15"/>
    <p:sldId id="535" r:id="rId16"/>
    <p:sldId id="536" r:id="rId17"/>
    <p:sldId id="530" r:id="rId18"/>
    <p:sldId id="537" r:id="rId19"/>
    <p:sldId id="427" r:id="rId20"/>
  </p:sldIdLst>
  <p:sldSz cx="12192000" cy="6858000"/>
  <p:notesSz cx="6858000" cy="9144000"/>
  <p:embeddedFontLst>
    <p:embeddedFont>
      <p:font typeface="华文宋体" pitchFamily="2" charset="-122"/>
      <p:regular r:id="rId21"/>
    </p:embeddedFont>
    <p:embeddedFont>
      <p:font typeface="方正书宋_GBK" pitchFamily="65" charset="-122"/>
      <p:regular r:id="rId22"/>
    </p:embeddedFont>
    <p:embeddedFont>
      <p:font typeface="方正隶变_GBK" pitchFamily="65" charset="-122"/>
      <p:regular r:id="rId23"/>
    </p:embeddedFont>
    <p:embeddedFont>
      <p:font typeface="方正大标宋_GBK" pitchFamily="65" charset="-122"/>
      <p:regular r:id="rId24"/>
    </p:embeddedFont>
    <p:embeddedFont>
      <p:font typeface="微软雅黑" pitchFamily="34" charset="-122"/>
      <p:regular r:id="rId25"/>
      <p:bold r:id="rId26"/>
    </p:embeddedFont>
    <p:embeddedFont>
      <p:font typeface="NEU-XT" pitchFamily="18" charset="-122"/>
      <p:regular r:id="rId27"/>
    </p:embeddedFont>
    <p:embeddedFont>
      <p:font typeface="方正黑体_GBK" pitchFamily="65" charset="-122"/>
      <p:regular r:id="rId28"/>
    </p:embeddedFont>
    <p:embeddedFont>
      <p:font typeface="Calibri" pitchFamily="34" charset="0"/>
      <p:regular r:id="rId29"/>
      <p:bold r:id="rId30"/>
      <p:italic r:id="rId31"/>
      <p:boldItalic r:id="rId32"/>
    </p:embeddedFont>
    <p:embeddedFont>
      <p:font typeface="方正楷体_GBK" pitchFamily="65" charset="-122"/>
      <p:regular r:id="rId33"/>
    </p:embeddedFont>
    <p:embeddedFont>
      <p:font typeface="NEU-BZ" pitchFamily="2" charset="-122"/>
      <p:regular r:id="rId34"/>
      <p:bold r:id="rId35"/>
      <p:italic r:id="rId36"/>
      <p:boldItalic r:id="rId37"/>
    </p:embeddedFont>
    <p:embeddedFont>
      <p:font typeface="NEU-HZ" pitchFamily="2" charset="-122"/>
      <p:regular r:id="rId38"/>
    </p:embeddedFont>
    <p:embeddedFont>
      <p:font typeface="方正大标宋简体" charset="-122"/>
      <p:regular r:id="rId39"/>
    </p:embeddedFont>
    <p:embeddedFont>
      <p:font typeface="方正仿宋_GBK" pitchFamily="65" charset="-122"/>
      <p:regular r:id="rId40"/>
    </p:embeddedFont>
    <p:embeddedFont>
      <p:font typeface="方正小标宋_GBK" pitchFamily="65" charset="-122"/>
      <p:regular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41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font" Target="fonts/font20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14.pn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5" Type="http://schemas.openxmlformats.org/officeDocument/2006/relationships/image" Target="../media/image15.TIF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5" Type="http://schemas.openxmlformats.org/officeDocument/2006/relationships/image" Target="../media/image16.TIF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slide" Target="slide3.xml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2.pn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12.png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语文园地八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0" y="861095"/>
            <a:ext cx="6214080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七、连一连。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2"/>
          <a:stretch/>
        </p:blipFill>
        <p:spPr bwMode="auto">
          <a:xfrm>
            <a:off x="956865" y="1943100"/>
            <a:ext cx="7063202" cy="367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3574066" y="2413930"/>
            <a:ext cx="2521934" cy="28533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3491233" y="2413930"/>
            <a:ext cx="2517454" cy="96949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3510013" y="3383427"/>
            <a:ext cx="2498674" cy="98312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3491233" y="4366555"/>
            <a:ext cx="2517454" cy="90077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9" y="1151213"/>
            <a:ext cx="6891336" cy="3579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3691258" y="1442380"/>
            <a:ext cx="2652392" cy="10626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3684355" y="2483796"/>
            <a:ext cx="2659295" cy="9144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3684355" y="3429000"/>
            <a:ext cx="2659295" cy="9144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3691258" y="1442380"/>
            <a:ext cx="2652392" cy="301942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61094"/>
            <a:ext cx="1092136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八、按要求写句子。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你有过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害怕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这样的心情吗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试用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害怕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写一句话。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                                        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en-US" altLang="zh-CN" sz="3600" u="sng" dirty="0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写一句话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写出同学们开心的样子。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                      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9639" y="2505026"/>
            <a:ext cx="104965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当我独自走在黑暗的小路上时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心里非常害怕。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4900" y="4182973"/>
            <a:ext cx="47815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同学们高兴得跳了起来。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7330760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九、看图默写古诗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并回答问题。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20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23249" y="1736704"/>
            <a:ext cx="1626440" cy="265334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98427" y="1673215"/>
            <a:ext cx="942684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　　　　　　　　　</a:t>
            </a:r>
            <a:r>
              <a:rPr lang="zh-CN" altLang="zh-CN" sz="3600" dirty="0">
                <a:latin typeface="Calibri"/>
                <a:ea typeface="方正小标宋_GBK"/>
                <a:cs typeface="Times New Roman"/>
              </a:rPr>
              <a:t>画 鸡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 dirty="0">
                <a:latin typeface="Calibri"/>
                <a:ea typeface="方正楷体_GBK"/>
                <a:cs typeface="Times New Roman"/>
              </a:rPr>
            </a:b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 dirty="0">
                <a:latin typeface="Calibri"/>
                <a:ea typeface="方正楷体_GBK"/>
                <a:cs typeface="Times New Roman"/>
              </a:rPr>
            </a:b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3249" y="4458563"/>
            <a:ext cx="10888665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这首诗写的是一只</a:t>
            </a:r>
            <a:r>
              <a:rPr lang="en-US" altLang="zh-CN" sz="3600" dirty="0">
                <a:latin typeface="方正楷体_GBK"/>
                <a:cs typeface="Times New Roman"/>
              </a:rPr>
              <a:t>(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母鸡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公鸡</a:t>
            </a:r>
            <a:r>
              <a:rPr lang="en-US" altLang="zh-CN" sz="3600" dirty="0" smtClean="0">
                <a:solidFill>
                  <a:srgbClr val="A46AA6"/>
                </a:solidFill>
                <a:ea typeface="宋体"/>
                <a:cs typeface="宋体"/>
              </a:rPr>
              <a:t>  </a:t>
            </a:r>
            <a:r>
              <a:rPr lang="en-US" altLang="zh-CN" sz="3600" dirty="0" smtClean="0">
                <a:latin typeface="方正楷体_GBK"/>
                <a:cs typeface="Times New Roman"/>
              </a:rPr>
              <a:t>)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画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ea typeface="宋体"/>
                <a:cs typeface="宋体"/>
              </a:rPr>
              <a:t>√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 dirty="0">
                <a:latin typeface="方正楷体_GBK"/>
                <a:cs typeface="Times New Roman"/>
              </a:rPr>
              <a:t>),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只要它一啼叫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千家万户的门就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开始新一天的生活了。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2714625" y="2554198"/>
            <a:ext cx="39814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头上红冠不用裁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62774" y="2600364"/>
            <a:ext cx="38195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满身雪白走将来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05100" y="3419475"/>
            <a:ext cx="43624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平生不敢轻言语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38974" y="3360866"/>
            <a:ext cx="35718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一叫千门万户开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725335" y="455690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84952" y="507084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打开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7079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873740" cy="5448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十、阅读短文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狗的舌头是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体温调节器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。夏天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狗常张开嘴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用舌头把热向体外运。蛇的舌头好像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探测仪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”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爬行时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舌头一伸一缩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帮助它找食物和探路。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 indent="406400"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青蛙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的舌头向外分叉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伸出时舌头上的黏液粘住小虫子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然后再送回嘴里。啄木鸟的舌头长得又长又细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上面的倒钩能伸进树洞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钩出里面的害虫。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707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861094"/>
            <a:ext cx="1077849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短文共有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个自然段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第一自然段有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句话。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从文中找反义词。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里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——(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短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——(       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粗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——(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闭合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——(          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57798" y="1108541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2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39548" y="1108540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3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01009" y="35360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44559" y="353604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86734" y="43075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42377" y="431936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张开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7079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86421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pc="-150" dirty="0">
                <a:latin typeface="Calibri"/>
                <a:ea typeface="方正楷体_GBK"/>
                <a:cs typeface="Times New Roman"/>
              </a:rPr>
              <a:t>下列动物的舌头各有什么作用</a:t>
            </a:r>
            <a:r>
              <a:rPr lang="en-US" altLang="zh-CN" sz="3600" spc="-15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spc="-150" dirty="0">
                <a:latin typeface="Calibri"/>
                <a:ea typeface="方正楷体_GBK"/>
                <a:cs typeface="Times New Roman"/>
              </a:rPr>
              <a:t>请你选一选。</a:t>
            </a:r>
            <a:r>
              <a:rPr lang="en-US" altLang="zh-CN" sz="3600" spc="-150" dirty="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spc="-150" dirty="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600" spc="-150" dirty="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 spc="-15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有倒钩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舌头向外分叉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调节体温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寻找食物和探路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狗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蛇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青蛙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啄木鸟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05659" y="35931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11009" y="35169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51990" y="43170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68259" y="43170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7079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20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321209" y="3282565"/>
            <a:ext cx="4879815" cy="31050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175" y="861094"/>
            <a:ext cx="10873740" cy="2497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十一、看图写话。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仔细看图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图片上都有谁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他们之间发生了什么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请发挥想象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写一写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695325" y="981075"/>
            <a:ext cx="10807065" cy="5521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搭桥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b="1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b="1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今天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小白兔和小公鸡相约去河对面玩。可是河水很深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又没有桥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他们也都不会游泳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该怎么办呢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?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这时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长颈鹿叔叔看见了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主动过来帮忙。他伸长脖子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四腿跪地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在河面上架起了一座奇妙的桥。小白兔和大公鸡开心极了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他们一边走上桥过河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一边向长颈鹿叔叔表示感谢。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cs typeface="Times New Roman"/>
              </a:rPr>
              <a:t> 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879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41" y="861095"/>
            <a:ext cx="10896773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一、给下列加点的字选择正确的读音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打</a:t>
            </a:r>
            <a:r>
              <a:rPr lang="en-US" altLang="zh-CN" sz="3600" dirty="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√</a:t>
            </a:r>
            <a:r>
              <a:rPr lang="en-US" altLang="zh-CN" sz="3600" dirty="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我把玻璃擦得干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ɡān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宋体"/>
                <a:cs typeface="宋体"/>
              </a:rPr>
              <a:t> 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ɡàn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干净净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妈妈夸我真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能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干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ɡān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ɡàn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宋体"/>
                <a:cs typeface="宋体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小明迷路了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急得在街头转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zhuǎn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宋体"/>
                <a:cs typeface="宋体"/>
              </a:rPr>
              <a:t>   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zhuàn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角处原地转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zhuǎn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zhuàn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宋体"/>
                <a:cs typeface="宋体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圈儿。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凡凡的爸爸妈妈都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dōu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宋体"/>
                <a:cs typeface="宋体"/>
              </a:rPr>
              <a:t>  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dū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在首都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dōu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dū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宋体"/>
                <a:cs typeface="宋体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北京工作。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687899" y="217108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00710" y="297804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657452" y="380492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60252" y="459996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172483" y="543816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764599" y="543816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676677" y="194650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853915" y="280646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106210" y="365225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230229" y="440919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5203767" y="525691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9744635" y="524739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6640014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25" y="1881187"/>
            <a:ext cx="2049217" cy="154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017314" y="2422802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页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39008" y="2422802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面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342" y="1972608"/>
            <a:ext cx="1951283" cy="1456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050" y="1881187"/>
            <a:ext cx="2076450" cy="1546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2575" y="1864718"/>
            <a:ext cx="2024063" cy="1563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3901032" y="2454234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国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97245" y="2454234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家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78826" y="2434709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吓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575039" y="2441852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怕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88676" y="2435184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户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193015" y="2435184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主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50" y="3865244"/>
            <a:ext cx="2024958" cy="1483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243" y="3824595"/>
            <a:ext cx="2274104" cy="1565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9" y="3796020"/>
            <a:ext cx="2346410" cy="1554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6294" y="3738869"/>
            <a:ext cx="1958184" cy="1551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1032673" y="4394000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找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57255" y="4387952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到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10556" y="4368902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交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58688" y="4378427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上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685687" y="4357783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方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613139" y="4339612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向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290477" y="4311037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飞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214911" y="4311037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行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7" grpId="0"/>
      <p:bldP spid="11" grpId="0"/>
      <p:bldP spid="19" grpId="0"/>
      <p:bldP spid="12" grpId="0"/>
      <p:bldP spid="21" grpId="0"/>
      <p:bldP spid="13" grpId="0"/>
      <p:bldP spid="14" grpId="0"/>
      <p:bldP spid="15" grpId="0"/>
      <p:bldP spid="16" grpId="0"/>
      <p:bldP spid="18" grpId="0"/>
      <p:bldP spid="20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861095"/>
            <a:ext cx="6944677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三、选择正确的汉字填空。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6775" y="1715374"/>
            <a:ext cx="5408120" cy="833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1542618" y="1902926"/>
            <a:ext cx="1569660" cy="646331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玉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主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3441473" y="1909549"/>
            <a:ext cx="68627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这里</a:t>
            </a:r>
            <a:r>
              <a:rPr lang="en-US" altLang="zh-CN" sz="3600" dirty="0">
                <a:latin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要种植</a:t>
            </a:r>
            <a:r>
              <a:rPr lang="en-US" altLang="zh-CN" sz="3600" dirty="0">
                <a:latin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米。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5067984" y="190954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35034" y="190954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7725" y="2887444"/>
            <a:ext cx="53251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endParaRPr lang="zh-CN" altLang="en-US" sz="3600" dirty="0"/>
          </a:p>
        </p:txBody>
      </p:sp>
      <p:sp>
        <p:nvSpPr>
          <p:cNvPr id="13" name="矩形 12"/>
          <p:cNvSpPr/>
          <p:nvPr/>
        </p:nvSpPr>
        <p:spPr>
          <a:xfrm>
            <a:off x="1561236" y="3025943"/>
            <a:ext cx="1569660" cy="646331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人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入</a:t>
            </a:r>
            <a:endParaRPr lang="zh-CN" altLang="en-US" sz="3600" dirty="0"/>
          </a:p>
        </p:txBody>
      </p:sp>
      <p:sp>
        <p:nvSpPr>
          <p:cNvPr id="14" name="矩形 13"/>
          <p:cNvSpPr/>
          <p:nvPr/>
        </p:nvSpPr>
        <p:spPr>
          <a:xfrm>
            <a:off x="3474068" y="2960726"/>
            <a:ext cx="8292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们排队有秩序地进</a:t>
            </a:r>
            <a:r>
              <a:rPr lang="en-US" altLang="zh-CN" sz="3600" dirty="0">
                <a:latin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景区。</a:t>
            </a:r>
            <a:endParaRPr lang="zh-CN" altLang="en-US" sz="3600" dirty="0"/>
          </a:p>
        </p:txBody>
      </p:sp>
      <p:sp>
        <p:nvSpPr>
          <p:cNvPr id="15" name="矩形 14"/>
          <p:cNvSpPr/>
          <p:nvPr/>
        </p:nvSpPr>
        <p:spPr>
          <a:xfrm>
            <a:off x="3991659" y="296072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163734" y="29959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59330" y="4215884"/>
            <a:ext cx="5325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endParaRPr lang="zh-CN" altLang="en-US" sz="3600" dirty="0"/>
          </a:p>
        </p:txBody>
      </p:sp>
      <p:sp>
        <p:nvSpPr>
          <p:cNvPr id="18" name="矩形 17"/>
          <p:cNvSpPr/>
          <p:nvPr/>
        </p:nvSpPr>
        <p:spPr>
          <a:xfrm>
            <a:off x="1551279" y="4153582"/>
            <a:ext cx="1569660" cy="646331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牛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午</a:t>
            </a:r>
            <a:endParaRPr lang="zh-CN" altLang="en-US" sz="3600" dirty="0"/>
          </a:p>
        </p:txBody>
      </p:sp>
      <p:sp>
        <p:nvSpPr>
          <p:cNvPr id="19" name="矩形 18"/>
          <p:cNvSpPr/>
          <p:nvPr/>
        </p:nvSpPr>
        <p:spPr>
          <a:xfrm>
            <a:off x="3509759" y="3920609"/>
            <a:ext cx="791071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中</a:t>
            </a:r>
            <a:r>
              <a:rPr lang="en-US" altLang="zh-CN" sz="3400" dirty="0">
                <a:latin typeface="方正楷体_GBK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400" dirty="0">
                <a:latin typeface="方正楷体_GBK"/>
                <a:cs typeface="Times New Roman"/>
              </a:rPr>
              <a:t>),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妈妈做了我最喜欢吃的</a:t>
            </a:r>
            <a:r>
              <a:rPr lang="en-US" altLang="zh-CN" sz="3400" dirty="0">
                <a:latin typeface="方正楷体_GBK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400" dirty="0">
                <a:latin typeface="方正楷体_GBK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排。</a:t>
            </a:r>
            <a:endParaRPr lang="zh-CN" altLang="en-US" sz="3400" dirty="0"/>
          </a:p>
        </p:txBody>
      </p:sp>
      <p:sp>
        <p:nvSpPr>
          <p:cNvPr id="20" name="矩形 19"/>
          <p:cNvSpPr/>
          <p:nvPr/>
        </p:nvSpPr>
        <p:spPr>
          <a:xfrm>
            <a:off x="4618940" y="40848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76396" y="489079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5" grpId="0"/>
      <p:bldP spid="16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4" y="1143000"/>
            <a:ext cx="7957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1580718" y="1281499"/>
            <a:ext cx="1569660" cy="646331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父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义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3676650" y="1074867"/>
            <a:ext cx="77495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这位</a:t>
            </a:r>
            <a:r>
              <a:rPr lang="en-US" altLang="zh-CN" sz="3600" dirty="0">
                <a:latin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latin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亲看到小朋友被欺负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上前制止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真正</a:t>
            </a:r>
            <a:r>
              <a:rPr lang="en-US" altLang="zh-CN" sz="3600" dirty="0">
                <a:latin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5229909" y="130569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15809" y="208538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49" y="861094"/>
            <a:ext cx="1084516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四、照样子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书宋_GBK"/>
                <a:cs typeface="Times New Roman"/>
              </a:rPr>
              <a:t>月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+</a:t>
            </a:r>
            <a:r>
              <a:rPr lang="zh-CN" altLang="zh-CN" sz="3600" dirty="0">
                <a:latin typeface="Calibri"/>
                <a:ea typeface="方正书宋_GBK"/>
                <a:cs typeface="Times New Roman"/>
              </a:rPr>
              <a:t>半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=</a:t>
            </a:r>
            <a:r>
              <a:rPr lang="zh-CN" altLang="zh-CN" sz="3600" dirty="0">
                <a:latin typeface="Calibri"/>
                <a:ea typeface="方正书宋_GBK"/>
                <a:cs typeface="Times New Roman"/>
              </a:rPr>
              <a:t>胖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口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+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少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=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+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    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=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书宋_GBK"/>
                <a:cs typeface="Times New Roman"/>
              </a:rPr>
              <a:t>爸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-</a:t>
            </a:r>
            <a:r>
              <a:rPr lang="zh-CN" altLang="zh-CN" sz="3600" dirty="0">
                <a:latin typeface="Calibri"/>
                <a:ea typeface="方正书宋_GBK"/>
                <a:cs typeface="Times New Roman"/>
              </a:rPr>
              <a:t>父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=</a:t>
            </a:r>
            <a:r>
              <a:rPr lang="zh-CN" altLang="zh-CN" sz="3600" dirty="0">
                <a:latin typeface="Calibri"/>
                <a:ea typeface="方正书宋_GBK"/>
                <a:cs typeface="Times New Roman"/>
              </a:rPr>
              <a:t>巴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房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-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方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=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-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=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20384" y="186868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01609" y="186868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87484" y="187938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030509" y="187938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16952" y="26787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21343" y="273568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601759" y="27356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30508" y="27172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33425" y="861094"/>
            <a:ext cx="536257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五、选字填空。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填序号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碧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壁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 dirty="0">
                <a:latin typeface="Calibri"/>
                <a:ea typeface="方正楷体_GBK"/>
                <a:cs typeface="Times New Roman"/>
              </a:rPr>
            </a:b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墙</a:t>
            </a:r>
            <a:r>
              <a:rPr lang="en-US" altLang="zh-CN" sz="3600" dirty="0" smtClean="0">
                <a:latin typeface="宋体" pitchFamily="2" charset="-122"/>
                <a:ea typeface="宋体" pitchFamily="2" charset="-122"/>
                <a:cs typeface="Times New Roman"/>
              </a:rPr>
              <a:t>(     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 dirty="0">
                <a:latin typeface="Calibri"/>
                <a:ea typeface="方正楷体_GBK"/>
                <a:cs typeface="Times New Roman"/>
              </a:rPr>
            </a:br>
            <a:r>
              <a:rPr lang="en-US" altLang="zh-CN" sz="3600" dirty="0" smtClean="0">
                <a:latin typeface="宋体" pitchFamily="2" charset="-122"/>
                <a:ea typeface="宋体" pitchFamily="2" charset="-122"/>
                <a:cs typeface="Times New Roman"/>
              </a:rPr>
              <a:t> (    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绿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1879731" y="26692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37530" y="34979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33875" y="1676400"/>
            <a:ext cx="3048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颗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棵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 dirty="0">
                <a:latin typeface="Calibri"/>
                <a:ea typeface="方正楷体_GBK"/>
                <a:cs typeface="Times New Roman"/>
              </a:rPr>
            </a:br>
            <a:r>
              <a:rPr lang="zh-CN" altLang="zh-CN" sz="3600" dirty="0">
                <a:latin typeface="方正楷体_GBK" pitchFamily="65" charset="-122"/>
                <a:ea typeface="方正楷体_GBK" pitchFamily="65" charset="-122"/>
                <a:cs typeface="Times New Roman"/>
              </a:rPr>
              <a:t>一</a:t>
            </a:r>
            <a:r>
              <a:rPr lang="en-US" altLang="zh-CN" sz="3600" dirty="0">
                <a:latin typeface="宋体" pitchFamily="2" charset="-122"/>
                <a:ea typeface="宋体" pitchFamily="2" charset="-122"/>
                <a:cs typeface="Times New Roman"/>
              </a:rPr>
              <a:t>( </a:t>
            </a:r>
            <a:r>
              <a:rPr lang="en-US" altLang="zh-CN" sz="3600" dirty="0" smtClean="0">
                <a:latin typeface="宋体" pitchFamily="2" charset="-122"/>
                <a:ea typeface="宋体" pitchFamily="2" charset="-122"/>
                <a:cs typeface="Times New Roman"/>
              </a:rPr>
              <a:t>    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树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 dirty="0">
                <a:latin typeface="Calibri"/>
                <a:ea typeface="方正楷体_GBK"/>
                <a:cs typeface="Times New Roman"/>
              </a:rPr>
            </a:b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dirty="0">
                <a:latin typeface="宋体" pitchFamily="2" charset="-122"/>
                <a:ea typeface="宋体" pitchFamily="2" charset="-122"/>
                <a:cs typeface="Times New Roman"/>
              </a:rPr>
              <a:t>( </a:t>
            </a:r>
            <a:r>
              <a:rPr lang="en-US" altLang="zh-CN" sz="3600" dirty="0" smtClean="0">
                <a:latin typeface="宋体" pitchFamily="2" charset="-122"/>
                <a:ea typeface="宋体" pitchFamily="2" charset="-122"/>
                <a:cs typeface="Times New Roman"/>
              </a:rPr>
              <a:t>    </a:t>
            </a:r>
            <a:r>
              <a:rPr lang="en-US" altLang="zh-CN" sz="3600" dirty="0">
                <a:latin typeface="宋体" pitchFamily="2" charset="-122"/>
                <a:ea typeface="宋体" pitchFamily="2" charset="-122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星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5315634" y="264589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62356" y="34671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86725" y="1652885"/>
            <a:ext cx="27813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象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像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 dirty="0">
                <a:latin typeface="Calibri"/>
                <a:ea typeface="方正楷体_GBK"/>
                <a:cs typeface="Times New Roman"/>
              </a:rPr>
            </a:br>
            <a:r>
              <a:rPr lang="en-US" altLang="zh-CN" sz="3600" dirty="0"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dirty="0">
                <a:latin typeface="方正楷体_GBK" pitchFamily="65" charset="-122"/>
                <a:ea typeface="方正楷体_GBK" pitchFamily="65" charset="-122"/>
                <a:cs typeface="Times New Roman"/>
              </a:rPr>
              <a:t>大</a:t>
            </a:r>
            <a:r>
              <a:rPr lang="en-US" altLang="zh-CN" sz="3600" dirty="0">
                <a:latin typeface="宋体" pitchFamily="2" charset="-122"/>
                <a:ea typeface="宋体" pitchFamily="2" charset="-122"/>
                <a:cs typeface="Times New Roman"/>
              </a:rPr>
              <a:t>( </a:t>
            </a:r>
            <a:r>
              <a:rPr lang="en-US" altLang="zh-CN" sz="3600" dirty="0" smtClean="0">
                <a:latin typeface="宋体" pitchFamily="2" charset="-122"/>
                <a:ea typeface="宋体" pitchFamily="2" charset="-122"/>
                <a:cs typeface="Times New Roman"/>
              </a:rPr>
              <a:t>    </a:t>
            </a:r>
            <a:r>
              <a:rPr lang="en-US" altLang="zh-CN" sz="3600" dirty="0">
                <a:latin typeface="宋体" pitchFamily="2" charset="-122"/>
                <a:ea typeface="宋体" pitchFamily="2" charset="-122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 dirty="0">
                <a:latin typeface="Calibri"/>
                <a:ea typeface="方正楷体_GBK"/>
                <a:cs typeface="Times New Roman"/>
              </a:rPr>
            </a:b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好</a:t>
            </a:r>
            <a:r>
              <a:rPr lang="en-US" altLang="zh-CN" sz="3600" dirty="0">
                <a:latin typeface="宋体" pitchFamily="2" charset="-122"/>
                <a:ea typeface="宋体" pitchFamily="2" charset="-122"/>
                <a:cs typeface="Times New Roman"/>
              </a:rPr>
              <a:t>( </a:t>
            </a:r>
            <a:r>
              <a:rPr lang="en-US" altLang="zh-CN" sz="3600" dirty="0" smtClean="0">
                <a:latin typeface="宋体" pitchFamily="2" charset="-122"/>
                <a:ea typeface="宋体" pitchFamily="2" charset="-122"/>
                <a:cs typeface="Times New Roman"/>
              </a:rPr>
              <a:t>    )</a:t>
            </a:r>
            <a:endParaRPr lang="zh-CN" altLang="en-US" sz="36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01834" y="262394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220884" y="345757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2950" y="4364580"/>
            <a:ext cx="3343275" cy="218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跟</a:t>
            </a:r>
            <a:r>
              <a:rPr lang="zh-CN" altLang="zh-CN" sz="3600" dirty="0">
                <a:latin typeface="NEU-B6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很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 dirty="0">
                <a:latin typeface="Calibri"/>
                <a:ea typeface="方正楷体_GBK"/>
                <a:cs typeface="Times New Roman"/>
              </a:rPr>
            </a:br>
            <a:r>
              <a:rPr lang="en-US" altLang="zh-CN" sz="3600" dirty="0">
                <a:latin typeface="宋体" pitchFamily="2" charset="-122"/>
                <a:ea typeface="宋体" pitchFamily="2" charset="-122"/>
                <a:cs typeface="Times New Roman"/>
              </a:rPr>
              <a:t> ( </a:t>
            </a:r>
            <a:r>
              <a:rPr lang="en-US" altLang="zh-CN" sz="3600" dirty="0" smtClean="0">
                <a:latin typeface="宋体" pitchFamily="2" charset="-122"/>
                <a:ea typeface="宋体" pitchFamily="2" charset="-122"/>
                <a:cs typeface="Times New Roman"/>
              </a:rPr>
              <a:t>    </a:t>
            </a:r>
            <a:r>
              <a:rPr lang="en-US" altLang="zh-CN" sz="3600" dirty="0">
                <a:latin typeface="宋体" pitchFamily="2" charset="-122"/>
                <a:ea typeface="宋体" pitchFamily="2" charset="-122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多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 dirty="0">
                <a:latin typeface="Calibri"/>
                <a:ea typeface="方正楷体_GBK"/>
                <a:cs typeface="Times New Roman"/>
              </a:rPr>
            </a:br>
            <a:r>
              <a:rPr lang="en-US" altLang="zh-CN" sz="3600" dirty="0">
                <a:latin typeface="宋体" pitchFamily="2" charset="-122"/>
                <a:ea typeface="宋体" pitchFamily="2" charset="-122"/>
                <a:cs typeface="Times New Roman"/>
              </a:rPr>
              <a:t> ( </a:t>
            </a:r>
            <a:r>
              <a:rPr lang="en-US" altLang="zh-CN" sz="3600" dirty="0" smtClean="0">
                <a:latin typeface="宋体" pitchFamily="2" charset="-122"/>
                <a:ea typeface="宋体" pitchFamily="2" charset="-122"/>
                <a:cs typeface="Times New Roman"/>
              </a:rPr>
              <a:t>    </a:t>
            </a:r>
            <a:r>
              <a:rPr lang="en-US" altLang="zh-CN" sz="3600" dirty="0">
                <a:latin typeface="宋体" pitchFamily="2" charset="-122"/>
                <a:ea typeface="宋体" pitchFamily="2" charset="-122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着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47724" y="513405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47723" y="587773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4" grpId="0"/>
      <p:bldP spid="15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10854690" cy="2040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六、看图选一选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并选择相应的词语填在句子里。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填序号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害怕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高兴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生气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难过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6" y="2986895"/>
            <a:ext cx="10534649" cy="1428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85801" y="4424522"/>
            <a:ext cx="1082611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弟弟把花瓶打碎了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爸爸很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今天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我参加运动会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跑步拿了第一名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心里真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20034" y="358208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16978" y="35916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63559" y="36011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506759" y="35820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44384" y="464582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164543" y="548867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0914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108546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害怕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高兴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生气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难过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" y="1901045"/>
            <a:ext cx="10534649" cy="1428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2408603" y="249623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05547" y="250575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52128" y="25152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95328" y="24962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56865" y="3429000"/>
            <a:ext cx="1067371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小林要转学了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我感到很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晚上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小飞一个人在家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心里很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53909" y="36503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49259" y="44599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436</Words>
  <Application>Microsoft Office PowerPoint</Application>
  <PresentationFormat>自定义</PresentationFormat>
  <Paragraphs>184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41" baseType="lpstr">
      <vt:lpstr>Arial</vt:lpstr>
      <vt:lpstr>宋体</vt:lpstr>
      <vt:lpstr>华文宋体</vt:lpstr>
      <vt:lpstr>汉仪雅酷黑 95W</vt:lpstr>
      <vt:lpstr>方正书宋_GBK</vt:lpstr>
      <vt:lpstr>方正隶变_GBK</vt:lpstr>
      <vt:lpstr>方正大标宋_GBK</vt:lpstr>
      <vt:lpstr>微软雅黑</vt:lpstr>
      <vt:lpstr>NEU-XT</vt:lpstr>
      <vt:lpstr>方正黑体_GBK</vt:lpstr>
      <vt:lpstr>Calibri</vt:lpstr>
      <vt:lpstr>楷体</vt:lpstr>
      <vt:lpstr>方正楷体_GBK</vt:lpstr>
      <vt:lpstr>NEU-BZ</vt:lpstr>
      <vt:lpstr>Wingdings</vt:lpstr>
      <vt:lpstr>NEU-HZ</vt:lpstr>
      <vt:lpstr>方正大标宋简体</vt:lpstr>
      <vt:lpstr>NEU-B6</vt:lpstr>
      <vt:lpstr>方正仿宋_GBK</vt:lpstr>
      <vt:lpstr>Times New Roman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263</cp:revision>
  <dcterms:created xsi:type="dcterms:W3CDTF">2019-06-19T02:08:00Z</dcterms:created>
  <dcterms:modified xsi:type="dcterms:W3CDTF">2026-03-28T08:16:16Z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