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10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方正黑体_GBK" panose="03000509000000000000" pitchFamily="65" charset="-122"/>
      <p:regular r:id="rId9"/>
    </p:embeddedFont>
    <p:embeddedFont>
      <p:font typeface="NEU-HZ" panose="02010600010101010101" pitchFamily="2" charset="-122"/>
      <p:regular r:id="rId10"/>
      <p:italic r:id="rId11"/>
    </p:embeddedFont>
    <p:embeddedFont>
      <p:font typeface="方正小标宋_GBK" panose="03000509000000000000" pitchFamily="65" charset="-122"/>
      <p:regular r:id="rId12"/>
    </p:embeddedFont>
    <p:embeddedFont>
      <p:font typeface="微软雅黑" panose="020B0503020204020204" pitchFamily="34" charset="-122"/>
      <p:regular r:id="rId13"/>
      <p:bold r:id="rId14"/>
    </p:embeddedFont>
    <p:embeddedFont>
      <p:font typeface="方正大标宋_GBK" panose="03000509000000000000" pitchFamily="65" charset="-122"/>
      <p:regular r:id="rId15"/>
    </p:embeddedFont>
    <p:embeddedFont>
      <p:font typeface="华文宋体" panose="02010600030101010101" charset="-122"/>
      <p:regular r:id="rId16"/>
    </p:embeddedFont>
    <p:embeddedFont>
      <p:font typeface="方正楷体_GBK" panose="03000509000000000000" pitchFamily="65" charset="-122"/>
      <p:regular r:id="rId17"/>
    </p:embeddedFont>
    <p:embeddedFont>
      <p:font typeface="NEU-BZ" panose="02010600010101010101" pitchFamily="2" charset="-122"/>
      <p:regular r:id="rId18"/>
      <p:bold r:id="rId19"/>
      <p:italic r:id="rId20"/>
      <p:boldItalic r:id="rId21"/>
    </p:embeddedFont>
    <p:embeddedFont>
      <p:font typeface="方正大标宋简体" panose="02010600030101010101" charset="-122"/>
      <p:regular r:id="rId22"/>
    </p:embeddedFont>
    <p:embeddedFont>
      <p:font typeface="方正仿宋_GBK" panose="03000509000000000000" pitchFamily="65" charset="-122"/>
      <p:regular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方正隶变_GBK" panose="03000509000000000000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62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小壁虎借尾巴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19B18A9-FAFC-43C4-B93E-F6D8623814FC}"/>
              </a:ext>
            </a:extLst>
          </p:cNvPr>
          <p:cNvSpPr/>
          <p:nvPr/>
        </p:nvSpPr>
        <p:spPr>
          <a:xfrm>
            <a:off x="505460" y="987724"/>
            <a:ext cx="446789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604" y="2065009"/>
            <a:ext cx="9725468" cy="1685414"/>
          </a:xfrm>
          <a:prstGeom prst="rect">
            <a:avLst/>
          </a:prstGeom>
        </p:spPr>
      </p:pic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6845578"/>
              </p:ext>
            </p:extLst>
          </p:nvPr>
        </p:nvGraphicFramePr>
        <p:xfrm>
          <a:off x="781486" y="2690023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身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边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9935834"/>
              </p:ext>
            </p:extLst>
          </p:nvPr>
        </p:nvGraphicFramePr>
        <p:xfrm>
          <a:off x="3254392" y="2695772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行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动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2299753"/>
              </p:ext>
            </p:extLst>
          </p:nvPr>
        </p:nvGraphicFramePr>
        <p:xfrm>
          <a:off x="5730173" y="2687148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赶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快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8174388"/>
              </p:ext>
            </p:extLst>
          </p:nvPr>
        </p:nvGraphicFramePr>
        <p:xfrm>
          <a:off x="8205955" y="2693896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方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向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9A1D99-FFE6-4B10-A8B8-CDD31B785FB3}"/>
              </a:ext>
            </a:extLst>
          </p:cNvPr>
          <p:cNvSpPr/>
          <p:nvPr/>
        </p:nvSpPr>
        <p:spPr>
          <a:xfrm>
            <a:off x="505460" y="861094"/>
            <a:ext cx="11181080" cy="3259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二、写反义词。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借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—(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新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—(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多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—(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今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—(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出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—(         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难看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—(            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难过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—(   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51495FF-4287-4803-BB3C-7E1A74E85F3F}"/>
              </a:ext>
            </a:extLst>
          </p:cNvPr>
          <p:cNvSpPr/>
          <p:nvPr/>
        </p:nvSpPr>
        <p:spPr>
          <a:xfrm>
            <a:off x="1874190" y="237250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A23548AB-D3F2-4A12-86E3-AB8F57FC38F3}"/>
              </a:ext>
            </a:extLst>
          </p:cNvPr>
          <p:cNvSpPr/>
          <p:nvPr/>
        </p:nvSpPr>
        <p:spPr>
          <a:xfrm>
            <a:off x="1908306" y="344390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053FDA62-3857-4AE0-BB35-6A222FD2659B}"/>
              </a:ext>
            </a:extLst>
          </p:cNvPr>
          <p:cNvSpPr/>
          <p:nvPr/>
        </p:nvSpPr>
        <p:spPr>
          <a:xfrm>
            <a:off x="4613991" y="237250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E19BF73B-822B-4831-8F51-4C3B53A66057}"/>
              </a:ext>
            </a:extLst>
          </p:cNvPr>
          <p:cNvSpPr/>
          <p:nvPr/>
        </p:nvSpPr>
        <p:spPr>
          <a:xfrm>
            <a:off x="7503934" y="237250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9012BB9-DAA0-4C58-974E-ED2FAE02C170}"/>
              </a:ext>
            </a:extLst>
          </p:cNvPr>
          <p:cNvSpPr/>
          <p:nvPr/>
        </p:nvSpPr>
        <p:spPr>
          <a:xfrm>
            <a:off x="10317810" y="237250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古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3C47E26-A6A1-4526-80CD-1751A7E06903}"/>
              </a:ext>
            </a:extLst>
          </p:cNvPr>
          <p:cNvSpPr/>
          <p:nvPr/>
        </p:nvSpPr>
        <p:spPr>
          <a:xfrm>
            <a:off x="5260322" y="347418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美丽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B4E4CA81-4C4D-4E6C-9012-F9AC6DF47254}"/>
              </a:ext>
            </a:extLst>
          </p:cNvPr>
          <p:cNvSpPr/>
          <p:nvPr/>
        </p:nvSpPr>
        <p:spPr>
          <a:xfrm>
            <a:off x="8991372" y="349419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开心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9A1D99-FFE6-4B10-A8B8-CDD31B785FB3}"/>
              </a:ext>
            </a:extLst>
          </p:cNvPr>
          <p:cNvSpPr/>
          <p:nvPr/>
        </p:nvSpPr>
        <p:spPr>
          <a:xfrm>
            <a:off x="505460" y="861094"/>
            <a:ext cx="11181080" cy="4385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三、照样子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做一做。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借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尾巴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蚊子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大树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妈妈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游来游去　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爬呀爬　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1C0D7FF-93F0-4E94-A362-957E1CAA8677}"/>
              </a:ext>
            </a:extLst>
          </p:cNvPr>
          <p:cNvSpPr/>
          <p:nvPr/>
        </p:nvSpPr>
        <p:spPr>
          <a:xfrm>
            <a:off x="3437040" y="232723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打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A4A3EF11-4AED-418D-B6BA-33B0906D8B6D}"/>
              </a:ext>
            </a:extLst>
          </p:cNvPr>
          <p:cNvSpPr/>
          <p:nvPr/>
        </p:nvSpPr>
        <p:spPr>
          <a:xfrm>
            <a:off x="6225507" y="240767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爬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40DA346-B762-4CA8-9415-F5536FD102EE}"/>
              </a:ext>
            </a:extLst>
          </p:cNvPr>
          <p:cNvSpPr/>
          <p:nvPr/>
        </p:nvSpPr>
        <p:spPr>
          <a:xfrm>
            <a:off x="9013974" y="236729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7876CFE2-C9A5-427D-9FB9-F36120049A81}"/>
              </a:ext>
            </a:extLst>
          </p:cNvPr>
          <p:cNvSpPr/>
          <p:nvPr/>
        </p:nvSpPr>
        <p:spPr>
          <a:xfrm>
            <a:off x="3437040" y="339125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飞来飞去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9FD20C8-814E-4250-89A0-69BC63BDBB9B}"/>
              </a:ext>
            </a:extLst>
          </p:cNvPr>
          <p:cNvSpPr/>
          <p:nvPr/>
        </p:nvSpPr>
        <p:spPr>
          <a:xfrm>
            <a:off x="6728068" y="335730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开来开去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79F49B9A-41B0-42F0-AF3E-5F614DBE57A6}"/>
              </a:ext>
            </a:extLst>
          </p:cNvPr>
          <p:cNvSpPr/>
          <p:nvPr/>
        </p:nvSpPr>
        <p:spPr>
          <a:xfrm>
            <a:off x="3129285" y="4442051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叫呀叫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DE4828F1-9968-401E-9C50-9F0F6579DD77}"/>
              </a:ext>
            </a:extLst>
          </p:cNvPr>
          <p:cNvSpPr/>
          <p:nvPr/>
        </p:nvSpPr>
        <p:spPr>
          <a:xfrm>
            <a:off x="5838252" y="448601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跑呀跑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C2F8D3A7-886C-4EFC-9CFE-6BBD2CAE377B}"/>
              </a:ext>
            </a:extLst>
          </p:cNvPr>
          <p:cNvSpPr/>
          <p:nvPr/>
        </p:nvSpPr>
        <p:spPr>
          <a:xfrm>
            <a:off x="8759393" y="4469173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走呀走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BA0F02C5-C395-4ECC-A263-884E07870395}"/>
              </a:ext>
            </a:extLst>
          </p:cNvPr>
          <p:cNvSpPr txBox="1"/>
          <p:nvPr/>
        </p:nvSpPr>
        <p:spPr>
          <a:xfrm>
            <a:off x="1293971" y="367617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E2B9F947-3172-42A0-8292-C528289511F6}"/>
              </a:ext>
            </a:extLst>
          </p:cNvPr>
          <p:cNvSpPr txBox="1"/>
          <p:nvPr/>
        </p:nvSpPr>
        <p:spPr>
          <a:xfrm>
            <a:off x="2242484" y="367617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9030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93438D8-276E-4770-A7F1-A17CEE812DD4}"/>
              </a:ext>
            </a:extLst>
          </p:cNvPr>
          <p:cNvSpPr/>
          <p:nvPr/>
        </p:nvSpPr>
        <p:spPr>
          <a:xfrm>
            <a:off x="436157" y="926670"/>
            <a:ext cx="5724644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四、根据课文内容连一连。</a:t>
            </a:r>
            <a:endParaRPr lang="zh-CN" altLang="zh-CN" sz="36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683B5AA2-D711-4AD4-B252-3268A59675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915145"/>
            <a:ext cx="11273098" cy="3371650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29359DBE-47C0-4279-912D-29DA9DDB08CF}"/>
              </a:ext>
            </a:extLst>
          </p:cNvPr>
          <p:cNvCxnSpPr>
            <a:cxnSpLocks/>
          </p:cNvCxnSpPr>
          <p:nvPr/>
        </p:nvCxnSpPr>
        <p:spPr>
          <a:xfrm>
            <a:off x="1549925" y="2299025"/>
            <a:ext cx="2940594" cy="182935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F64CE0E1-3DE9-4694-A4C3-17D1993AE8F8}"/>
              </a:ext>
            </a:extLst>
          </p:cNvPr>
          <p:cNvCxnSpPr>
            <a:cxnSpLocks/>
          </p:cNvCxnSpPr>
          <p:nvPr/>
        </p:nvCxnSpPr>
        <p:spPr>
          <a:xfrm flipV="1">
            <a:off x="6493117" y="3213702"/>
            <a:ext cx="2931540" cy="83145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7812FCB-5A30-4C6D-92A1-CE45AD816993}"/>
              </a:ext>
            </a:extLst>
          </p:cNvPr>
          <p:cNvCxnSpPr>
            <a:cxnSpLocks/>
          </p:cNvCxnSpPr>
          <p:nvPr/>
        </p:nvCxnSpPr>
        <p:spPr>
          <a:xfrm>
            <a:off x="1549925" y="3193702"/>
            <a:ext cx="2940594" cy="174949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4D88527F-0AB0-4A28-B97E-46CBAF8CB6FF}"/>
              </a:ext>
            </a:extLst>
          </p:cNvPr>
          <p:cNvCxnSpPr>
            <a:cxnSpLocks/>
          </p:cNvCxnSpPr>
          <p:nvPr/>
        </p:nvCxnSpPr>
        <p:spPr>
          <a:xfrm flipV="1">
            <a:off x="6452169" y="2299025"/>
            <a:ext cx="2972488" cy="264416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32EC7EF4-F8D1-47DC-9CE2-A0C7466B58F4}"/>
              </a:ext>
            </a:extLst>
          </p:cNvPr>
          <p:cNvCxnSpPr>
            <a:cxnSpLocks/>
          </p:cNvCxnSpPr>
          <p:nvPr/>
        </p:nvCxnSpPr>
        <p:spPr>
          <a:xfrm flipV="1">
            <a:off x="1549925" y="3213702"/>
            <a:ext cx="2831952" cy="90453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DCEE25FA-864A-4014-B027-381AF3AA5760}"/>
              </a:ext>
            </a:extLst>
          </p:cNvPr>
          <p:cNvCxnSpPr>
            <a:cxnSpLocks/>
          </p:cNvCxnSpPr>
          <p:nvPr/>
        </p:nvCxnSpPr>
        <p:spPr>
          <a:xfrm>
            <a:off x="6443116" y="3160032"/>
            <a:ext cx="2981541" cy="178316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39D202E1-D43A-49F6-8B4D-A4FB60A855D5}"/>
              </a:ext>
            </a:extLst>
          </p:cNvPr>
          <p:cNvCxnSpPr>
            <a:cxnSpLocks/>
          </p:cNvCxnSpPr>
          <p:nvPr/>
        </p:nvCxnSpPr>
        <p:spPr>
          <a:xfrm flipV="1">
            <a:off x="2051501" y="2288880"/>
            <a:ext cx="2330376" cy="268424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B9D62B9B-DDB3-47D6-9F60-41E254158BD8}"/>
              </a:ext>
            </a:extLst>
          </p:cNvPr>
          <p:cNvCxnSpPr>
            <a:cxnSpLocks/>
          </p:cNvCxnSpPr>
          <p:nvPr/>
        </p:nvCxnSpPr>
        <p:spPr>
          <a:xfrm>
            <a:off x="6443116" y="2272329"/>
            <a:ext cx="2990594" cy="184590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60" y="861093"/>
            <a:ext cx="1092454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五、照样子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写一句话。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例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小壁虎说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3600" dirty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小鱼姐姐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您把尾巴借给我行吗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3600" dirty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说</a:t>
            </a:r>
            <a:r>
              <a:rPr lang="en-US" altLang="zh-CN" sz="3600" dirty="0" smtClean="0">
                <a:latin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3600" dirty="0" smtClean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3600" dirty="0" smtClean="0">
                <a:latin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36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行</a:t>
            </a:r>
            <a:r>
              <a:rPr lang="zh-CN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吗</a:t>
            </a:r>
            <a:r>
              <a:rPr lang="en-US" altLang="zh-CN" sz="3600" dirty="0" smtClean="0">
                <a:latin typeface="方正楷体_GBK" panose="03000509000000000000" pitchFamily="65" charset="-122"/>
                <a:cs typeface="Times New Roman" panose="02020603050405020304" pitchFamily="18" charset="0"/>
              </a:rPr>
              <a:t>？</a:t>
            </a:r>
            <a:r>
              <a:rPr lang="en-US" altLang="zh-CN" sz="3600" dirty="0" smtClean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600" dirty="0">
                <a:latin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956865" y="257962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小兔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77417" y="257962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山羊伯伯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79696" y="2579624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您把篮子借给我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229</Words>
  <Application>Microsoft Office PowerPoint</Application>
  <PresentationFormat>宽屏</PresentationFormat>
  <Paragraphs>59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Arial</vt:lpstr>
      <vt:lpstr>方正黑体_GBK</vt:lpstr>
      <vt:lpstr>NEU-HZ</vt:lpstr>
      <vt:lpstr>Times New Roman</vt:lpstr>
      <vt:lpstr>方正小标宋_GBK</vt:lpstr>
      <vt:lpstr>微软雅黑</vt:lpstr>
      <vt:lpstr>方正大标宋_GBK</vt:lpstr>
      <vt:lpstr>华文宋体</vt:lpstr>
      <vt:lpstr>方正楷体_GBK</vt:lpstr>
      <vt:lpstr>Wingdings</vt:lpstr>
      <vt:lpstr>NEU-BZ</vt:lpstr>
      <vt:lpstr>方正大标宋简体</vt:lpstr>
      <vt:lpstr>方正仿宋_GBK</vt:lpstr>
      <vt:lpstr>汉仪雅酷黑 95W</vt:lpstr>
      <vt:lpstr>Calibri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271</cp:revision>
  <dcterms:created xsi:type="dcterms:W3CDTF">2019-06-19T02:08:00Z</dcterms:created>
  <dcterms:modified xsi:type="dcterms:W3CDTF">2026-03-26T06:20:59Z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