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31" r:id="rId3"/>
    <p:sldId id="532" r:id="rId4"/>
    <p:sldId id="520" r:id="rId5"/>
    <p:sldId id="523" r:id="rId6"/>
    <p:sldId id="524" r:id="rId7"/>
    <p:sldId id="527" r:id="rId8"/>
    <p:sldId id="528" r:id="rId9"/>
    <p:sldId id="498" r:id="rId10"/>
    <p:sldId id="529" r:id="rId11"/>
    <p:sldId id="525" r:id="rId12"/>
    <p:sldId id="427" r:id="rId13"/>
  </p:sldIdLst>
  <p:sldSz cx="12192000" cy="6858000"/>
  <p:notesSz cx="6858000" cy="9144000"/>
  <p:embeddedFontLst>
    <p:embeddedFont>
      <p:font typeface="方正小标宋_GBK" pitchFamily="65" charset="-122"/>
      <p:regular r:id="rId14"/>
    </p:embeddedFont>
    <p:embeddedFont>
      <p:font typeface="方正大标宋_GBK" charset="-122"/>
      <p:regular r:id="rId15"/>
    </p:embeddedFont>
    <p:embeddedFont>
      <p:font typeface="方正黑体_GBK" pitchFamily="65" charset="-122"/>
      <p:regular r:id="rId16"/>
    </p:embeddedFont>
    <p:embeddedFont>
      <p:font typeface="方正大标宋简体" charset="-122"/>
      <p:regular r:id="rId17"/>
    </p:embeddedFont>
    <p:embeddedFont>
      <p:font typeface="方正仿宋_GBK" pitchFamily="65" charset="-122"/>
      <p:regular r:id="rId18"/>
    </p:embeddedFont>
    <p:embeddedFont>
      <p:font typeface="NEU-BZ" pitchFamily="2" charset="-122"/>
      <p:regular r:id="rId19"/>
      <p:bold r:id="rId20"/>
      <p:italic r:id="rId21"/>
      <p:boldItalic r:id="rId22"/>
    </p:embeddedFont>
    <p:embeddedFont>
      <p:font typeface="微软雅黑" pitchFamily="34" charset="-122"/>
      <p:regular r:id="rId23"/>
      <p:bold r:id="rId24"/>
    </p:embeddedFont>
    <p:embeddedFont>
      <p:font typeface="NEU-XT" pitchFamily="18" charset="-122"/>
      <p:regular r:id="rId25"/>
    </p:embeddedFont>
    <p:embeddedFont>
      <p:font typeface="方正楷体_GBK" pitchFamily="65" charset="-122"/>
      <p:regular r:id="rId26"/>
    </p:embeddedFont>
    <p:embeddedFont>
      <p:font typeface="方正隶变_GBK" charset="-122"/>
      <p:regular r:id="rId27"/>
    </p:embeddedFont>
    <p:embeddedFont>
      <p:font typeface="Calibri" pitchFamily="34" charset="0"/>
      <p:regular r:id="rId28"/>
      <p:bold r:id="rId29"/>
      <p:italic r:id="rId30"/>
      <p:boldItalic r:id="rId31"/>
    </p:embeddedFont>
    <p:embeddedFont>
      <p:font typeface="NEU-HZ" pitchFamily="2" charset="-122"/>
      <p:regular r:id="rId32"/>
      <p:italic r:id="rId3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1062" y="-402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5.fntdata"/><Relationship Id="rId26" Type="http://schemas.openxmlformats.org/officeDocument/2006/relationships/font" Target="fonts/font13.fntdata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34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font" Target="fonts/font12.fntdata"/><Relationship Id="rId33" Type="http://schemas.openxmlformats.org/officeDocument/2006/relationships/font" Target="fonts/font20.fntdata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openxmlformats.org/officeDocument/2006/relationships/font" Target="fonts/font1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1.fntdata"/><Relationship Id="rId32" Type="http://schemas.openxmlformats.org/officeDocument/2006/relationships/font" Target="fonts/font19.fntdata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font" Target="fonts/font15.fntdata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31" Type="http://schemas.openxmlformats.org/officeDocument/2006/relationships/font" Target="fonts/font1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font" Target="fonts/font14.fntdata"/><Relationship Id="rId30" Type="http://schemas.openxmlformats.org/officeDocument/2006/relationships/font" Target="fonts/font17.fntdata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6.xml"/><Relationship Id="rId1" Type="http://schemas.openxmlformats.org/officeDocument/2006/relationships/tags" Target="../tags/tag75.xml"/><Relationship Id="rId5" Type="http://schemas.openxmlformats.org/officeDocument/2006/relationships/slide" Target="slide4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5" Type="http://schemas.openxmlformats.org/officeDocument/2006/relationships/image" Target="../media/image9.png"/><Relationship Id="rId4" Type="http://schemas.openxmlformats.org/officeDocument/2006/relationships/image" Target="../media/image8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8  </a:t>
            </a:r>
            <a:r>
              <a:rPr lang="zh-CN" altLang="en-US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春夏秋冬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25867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4125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87501"/>
            <a:ext cx="1088644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这段《三字经》中讲了两个故事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分别是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多选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)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黄香温席　　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程门立雪　　</a:t>
            </a:r>
            <a:endParaRPr lang="en-US" altLang="zh-CN" sz="36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孔融让梨　　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④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曾参杀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猪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142452" y="107859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①③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0074" y="861094"/>
            <a:ext cx="10911841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spc="-150" dirty="0">
                <a:latin typeface="Calibri"/>
                <a:ea typeface="方正楷体_GBK"/>
                <a:cs typeface="Times New Roman"/>
              </a:rPr>
              <a:t>这段《三字经》告诉我们三个道理</a:t>
            </a:r>
            <a:r>
              <a:rPr lang="en-US" altLang="zh-CN" sz="3600" spc="-15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spc="-150" dirty="0">
                <a:latin typeface="Calibri"/>
                <a:ea typeface="方正楷体_GBK"/>
                <a:cs typeface="Times New Roman"/>
              </a:rPr>
              <a:t>请选一选。</a:t>
            </a:r>
            <a:r>
              <a:rPr lang="en-US" altLang="zh-CN" sz="3600" spc="-150" dirty="0"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 spc="-150" dirty="0">
                <a:latin typeface="Calibri"/>
                <a:ea typeface="方正仿宋_GBK"/>
                <a:cs typeface="Times New Roman"/>
              </a:rPr>
              <a:t>填序号</a:t>
            </a:r>
            <a:r>
              <a:rPr lang="en-US" altLang="zh-CN" sz="3600" spc="-150" dirty="0">
                <a:latin typeface="方正仿宋_GBK"/>
                <a:ea typeface="方正楷体_GBK"/>
                <a:cs typeface="Times New Roman"/>
              </a:rPr>
              <a:t>)</a:t>
            </a:r>
            <a:endParaRPr lang="zh-CN" altLang="zh-CN" sz="3600" spc="-15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NEU-XT"/>
                <a:ea typeface="方正楷体_GBK"/>
                <a:cs typeface="Times New Roman"/>
              </a:rPr>
              <a:t>　　　　　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亲近</a:t>
            </a:r>
            <a:r>
              <a:rPr lang="zh-CN" altLang="zh-CN" sz="3600" dirty="0">
                <a:latin typeface="NEU-XT"/>
                <a:ea typeface="方正楷体_GBK"/>
                <a:cs typeface="Times New Roman"/>
              </a:rPr>
              <a:t>　　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尊敬</a:t>
            </a:r>
            <a:r>
              <a:rPr lang="zh-CN" altLang="zh-CN" sz="3600" dirty="0">
                <a:latin typeface="NEU-XT"/>
                <a:ea typeface="方正楷体_GBK"/>
                <a:cs typeface="Times New Roman"/>
              </a:rPr>
              <a:t>　　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孝顺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我们要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 dirty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老师和朋友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父母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兄长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。</a:t>
            </a:r>
            <a:endParaRPr lang="en-US" altLang="zh-CN" sz="36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当看到有人对父母不管不顾时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我可以用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来劝导他。</a:t>
            </a:r>
          </a:p>
          <a:p>
            <a:pPr>
              <a:lnSpc>
                <a:spcPct val="150000"/>
              </a:lnSpc>
            </a:pP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亲师友</a:t>
            </a:r>
            <a:r>
              <a:rPr lang="en-US" altLang="zh-CN" sz="3600" dirty="0">
                <a:latin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习礼仪　　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孝于亲</a:t>
            </a:r>
            <a:r>
              <a:rPr lang="en-US" altLang="zh-CN" sz="3600" dirty="0">
                <a:latin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所当执　　</a:t>
            </a:r>
            <a:endParaRPr lang="en-US" altLang="zh-CN" sz="36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 smtClean="0"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弟于长</a:t>
            </a:r>
            <a:r>
              <a:rPr lang="en-US" altLang="zh-CN" sz="3600" dirty="0">
                <a:latin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宜先知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91459" y="268832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047104" y="270964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③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430309" y="267154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239934" y="354020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2A712E03-5A18-4619-9768-C10181AD677C}"/>
              </a:ext>
            </a:extLst>
          </p:cNvPr>
          <p:cNvSpPr/>
          <p:nvPr/>
        </p:nvSpPr>
        <p:spPr>
          <a:xfrm>
            <a:off x="505460" y="1793062"/>
            <a:ext cx="44678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一、读拼音</a:t>
            </a:r>
            <a:r>
              <a:rPr lang="en-US" altLang="zh-CN" sz="3600" dirty="0">
                <a:solidFill>
                  <a:srgbClr val="000000"/>
                </a:solidFill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写生字。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87E81DB9-805A-4FD6-A962-03024430265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137" t="3166" r="1764" b="2298"/>
          <a:stretch/>
        </p:blipFill>
        <p:spPr>
          <a:xfrm>
            <a:off x="573398" y="2365898"/>
            <a:ext cx="10815179" cy="3614802"/>
          </a:xfrm>
          <a:prstGeom prst="rect">
            <a:avLst/>
          </a:prstGeom>
        </p:spPr>
      </p:pic>
      <p:graphicFrame>
        <p:nvGraphicFramePr>
          <p:cNvPr id="9" name="表格 8">
            <a:extLst>
              <a:ext uri="{FF2B5EF4-FFF2-40B4-BE49-F238E27FC236}">
                <a16:creationId xmlns="" xmlns:a16="http://schemas.microsoft.com/office/drawing/2014/main" id="{A8CA2549-4579-4116-9B04-8F97C4F9F6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2802052"/>
              </p:ext>
            </p:extLst>
          </p:nvPr>
        </p:nvGraphicFramePr>
        <p:xfrm>
          <a:off x="5874794" y="2916473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="" xmlns:a16="http://schemas.microsoft.com/office/drawing/2014/main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="" xmlns:a16="http://schemas.microsoft.com/office/drawing/2014/main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zh-CN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近</a:t>
                      </a:r>
                      <a:endParaRPr lang="zh-CN" altLang="en-US" sz="5600" kern="1200" dirty="0">
                        <a:solidFill>
                          <a:srgbClr val="E72582"/>
                        </a:solidFill>
                        <a:effectLst/>
                        <a:latin typeface="NEU-BZ" panose="02010600010101010101" pitchFamily="2" charset="-12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altLang="en-US" sz="5600" kern="1200" dirty="0">
                        <a:solidFill>
                          <a:srgbClr val="E72582"/>
                        </a:solidFill>
                        <a:effectLst/>
                        <a:latin typeface="NEU-BZ" panose="02010600010101010101" pitchFamily="2" charset="-12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4019015571"/>
                  </a:ext>
                </a:extLst>
              </a:tr>
            </a:tbl>
          </a:graphicData>
        </a:graphic>
      </p:graphicFrame>
      <p:graphicFrame>
        <p:nvGraphicFramePr>
          <p:cNvPr id="10" name="表格 9">
            <a:extLst>
              <a:ext uri="{FF2B5EF4-FFF2-40B4-BE49-F238E27FC236}">
                <a16:creationId xmlns="" xmlns:a16="http://schemas.microsoft.com/office/drawing/2014/main" id="{D5CB0215-8B0B-4326-8CE4-FC39DCBD5CB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5434323"/>
              </p:ext>
            </p:extLst>
          </p:nvPr>
        </p:nvGraphicFramePr>
        <p:xfrm>
          <a:off x="7617218" y="2925526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="" xmlns:a16="http://schemas.microsoft.com/office/drawing/2014/main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="" xmlns:a16="http://schemas.microsoft.com/office/drawing/2014/main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zh-CN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习</a:t>
                      </a:r>
                      <a:endParaRPr lang="zh-CN" altLang="en-US" sz="5600" kern="1200" dirty="0">
                        <a:solidFill>
                          <a:srgbClr val="E72582"/>
                        </a:solidFill>
                        <a:effectLst/>
                        <a:latin typeface="NEU-BZ" panose="02010600010101010101" pitchFamily="2" charset="-12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altLang="en-US" sz="5600" kern="1200" dirty="0">
                        <a:solidFill>
                          <a:srgbClr val="E72582"/>
                        </a:solidFill>
                        <a:effectLst/>
                        <a:latin typeface="NEU-BZ" panose="02010600010101010101" pitchFamily="2" charset="-12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4019015571"/>
                  </a:ext>
                </a:extLst>
              </a:tr>
            </a:tbl>
          </a:graphicData>
        </a:graphic>
      </p:graphicFrame>
      <p:graphicFrame>
        <p:nvGraphicFramePr>
          <p:cNvPr id="11" name="表格 10">
            <a:extLst>
              <a:ext uri="{FF2B5EF4-FFF2-40B4-BE49-F238E27FC236}">
                <a16:creationId xmlns="" xmlns:a16="http://schemas.microsoft.com/office/drawing/2014/main" id="{766ADB9A-2F2B-43E2-BC94-595B04D5FBD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130261"/>
              </p:ext>
            </p:extLst>
          </p:nvPr>
        </p:nvGraphicFramePr>
        <p:xfrm>
          <a:off x="9627617" y="2916473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="" xmlns:a16="http://schemas.microsoft.com/office/drawing/2014/main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="" xmlns:a16="http://schemas.microsoft.com/office/drawing/2014/main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zh-CN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远</a:t>
                      </a:r>
                      <a:endParaRPr lang="zh-CN" altLang="en-US" sz="5600" kern="1200" dirty="0">
                        <a:solidFill>
                          <a:srgbClr val="E72582"/>
                        </a:solidFill>
                        <a:effectLst/>
                        <a:latin typeface="NEU-BZ" panose="02010600010101010101" pitchFamily="2" charset="-12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altLang="en-US" sz="5600" kern="1200" dirty="0">
                        <a:solidFill>
                          <a:srgbClr val="E72582"/>
                        </a:solidFill>
                        <a:effectLst/>
                        <a:latin typeface="NEU-BZ" panose="02010600010101010101" pitchFamily="2" charset="-12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4019015571"/>
                  </a:ext>
                </a:extLst>
              </a:tr>
            </a:tbl>
          </a:graphicData>
        </a:graphic>
      </p:graphicFrame>
      <p:graphicFrame>
        <p:nvGraphicFramePr>
          <p:cNvPr id="12" name="表格 11">
            <a:extLst>
              <a:ext uri="{FF2B5EF4-FFF2-40B4-BE49-F238E27FC236}">
                <a16:creationId xmlns="" xmlns:a16="http://schemas.microsoft.com/office/drawing/2014/main" id="{1D905DB9-1763-46C1-8F4B-E86F16FB6C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7048829"/>
              </p:ext>
            </p:extLst>
          </p:nvPr>
        </p:nvGraphicFramePr>
        <p:xfrm>
          <a:off x="1377291" y="4905155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="" xmlns:a16="http://schemas.microsoft.com/office/drawing/2014/main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="" xmlns:a16="http://schemas.microsoft.com/office/drawing/2014/main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zh-CN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玉</a:t>
                      </a:r>
                      <a:endParaRPr lang="zh-CN" altLang="en-US" sz="5600" kern="1200" dirty="0">
                        <a:solidFill>
                          <a:srgbClr val="E72582"/>
                        </a:solidFill>
                        <a:effectLst/>
                        <a:latin typeface="NEU-BZ" panose="02010600010101010101" pitchFamily="2" charset="-12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altLang="en-US" sz="5600" kern="1200" dirty="0">
                        <a:solidFill>
                          <a:srgbClr val="E72582"/>
                        </a:solidFill>
                        <a:effectLst/>
                        <a:latin typeface="NEU-BZ" panose="02010600010101010101" pitchFamily="2" charset="-12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4019015571"/>
                  </a:ext>
                </a:extLst>
              </a:tr>
            </a:tbl>
          </a:graphicData>
        </a:graphic>
      </p:graphicFrame>
      <p:graphicFrame>
        <p:nvGraphicFramePr>
          <p:cNvPr id="13" name="表格 12">
            <a:extLst>
              <a:ext uri="{FF2B5EF4-FFF2-40B4-BE49-F238E27FC236}">
                <a16:creationId xmlns="" xmlns:a16="http://schemas.microsoft.com/office/drawing/2014/main" id="{C9B0BB10-A102-42DD-BA4D-61CBB0B9C7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6248417"/>
              </p:ext>
            </p:extLst>
          </p:nvPr>
        </p:nvGraphicFramePr>
        <p:xfrm>
          <a:off x="7140769" y="4908930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="" xmlns:a16="http://schemas.microsoft.com/office/drawing/2014/main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="" xmlns:a16="http://schemas.microsoft.com/office/drawing/2014/main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zh-CN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学</a:t>
                      </a:r>
                      <a:endParaRPr lang="zh-CN" altLang="en-US" sz="5600" kern="1200" dirty="0">
                        <a:solidFill>
                          <a:srgbClr val="E72582"/>
                        </a:solidFill>
                        <a:effectLst/>
                        <a:latin typeface="NEU-BZ" panose="02010600010101010101" pitchFamily="2" charset="-12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altLang="en-US" sz="5600" kern="1200" dirty="0">
                        <a:solidFill>
                          <a:srgbClr val="E72582"/>
                        </a:solidFill>
                        <a:effectLst/>
                        <a:latin typeface="NEU-BZ" panose="02010600010101010101" pitchFamily="2" charset="-12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4019015571"/>
                  </a:ext>
                </a:extLst>
              </a:tr>
            </a:tbl>
          </a:graphicData>
        </a:graphic>
      </p:graphicFrame>
      <p:graphicFrame>
        <p:nvGraphicFramePr>
          <p:cNvPr id="14" name="表格 13">
            <a:extLst>
              <a:ext uri="{FF2B5EF4-FFF2-40B4-BE49-F238E27FC236}">
                <a16:creationId xmlns="" xmlns:a16="http://schemas.microsoft.com/office/drawing/2014/main" id="{B3A9D4E8-1B83-46A8-8D4C-85D6807E83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3782847"/>
              </p:ext>
            </p:extLst>
          </p:nvPr>
        </p:nvGraphicFramePr>
        <p:xfrm>
          <a:off x="9878723" y="4914207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="" xmlns:a16="http://schemas.microsoft.com/office/drawing/2014/main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="" xmlns:a16="http://schemas.microsoft.com/office/drawing/2014/main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zh-CN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义</a:t>
                      </a:r>
                      <a:endParaRPr lang="zh-CN" altLang="en-US" sz="5600" kern="1200" dirty="0">
                        <a:solidFill>
                          <a:srgbClr val="E72582"/>
                        </a:solidFill>
                        <a:effectLst/>
                        <a:latin typeface="NEU-BZ" panose="02010600010101010101" pitchFamily="2" charset="-12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altLang="en-US" sz="5600" kern="1200" dirty="0">
                        <a:solidFill>
                          <a:srgbClr val="E72582"/>
                        </a:solidFill>
                        <a:effectLst/>
                        <a:latin typeface="NEU-BZ" panose="02010600010101010101" pitchFamily="2" charset="-12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4019015571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751506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173F4EA3-942A-45A3-A3B6-C4989568F35C}"/>
              </a:ext>
            </a:extLst>
          </p:cNvPr>
          <p:cNvSpPr/>
          <p:nvPr/>
        </p:nvSpPr>
        <p:spPr>
          <a:xfrm>
            <a:off x="505460" y="861095"/>
            <a:ext cx="1120972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二、按要求填空。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玉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的第五笔是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可以组词为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之、义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的点都在正上方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应该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。 </a:t>
            </a:r>
            <a:r>
              <a:rPr lang="en-US" altLang="zh-CN" sz="3600" dirty="0" smtClean="0">
                <a:latin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填序号</a:t>
            </a:r>
            <a:r>
              <a:rPr lang="en-US" altLang="zh-CN" sz="3600" dirty="0">
                <a:latin typeface="方正楷体_GBK"/>
                <a:cs typeface="Times New Roman"/>
              </a:rPr>
              <a:t>)</a:t>
            </a:r>
            <a:endParaRPr lang="en-US" altLang="zh-CN" sz="3400" dirty="0">
              <a:solidFill>
                <a:srgbClr val="000000"/>
              </a:solidFill>
              <a:latin typeface="NEU-BZ" panose="02010600010101010101" pitchFamily="2" charset="-12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先写点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后写点</a:t>
            </a:r>
            <a:r>
              <a:rPr lang="en-US" altLang="zh-CN" sz="3400" dirty="0">
                <a:solidFill>
                  <a:srgbClr val="000000"/>
                </a:solidFill>
                <a:latin typeface="方正仿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远、近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的偏旁都是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带有这个偏旁的字大多与</a:t>
            </a:r>
            <a:endParaRPr lang="en-US" altLang="zh-CN" sz="3400" dirty="0">
              <a:solidFill>
                <a:srgbClr val="000000"/>
              </a:solidFill>
              <a:latin typeface="NEU-BZ" panose="02010600010101010101" pitchFamily="2" charset="-12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有关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这个偏旁的字我还能写一个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9D6EE2AA-475F-4D9D-B801-BC788DF149EA}"/>
              </a:ext>
            </a:extLst>
          </p:cNvPr>
          <p:cNvSpPr/>
          <p:nvPr/>
        </p:nvSpPr>
        <p:spPr>
          <a:xfrm>
            <a:off x="4183194" y="172933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丶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CEAAA8BC-27A5-4DD7-AC65-00A9B429B32E}"/>
              </a:ext>
            </a:extLst>
          </p:cNvPr>
          <p:cNvSpPr/>
          <p:nvPr/>
        </p:nvSpPr>
        <p:spPr>
          <a:xfrm>
            <a:off x="7631840" y="172040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玉石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C0699E19-822D-4FE2-A684-42219F612A07}"/>
              </a:ext>
            </a:extLst>
          </p:cNvPr>
          <p:cNvSpPr/>
          <p:nvPr/>
        </p:nvSpPr>
        <p:spPr>
          <a:xfrm>
            <a:off x="9533067" y="172933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玉米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2FB062ED-EACA-47BB-8055-C2C83502FE85}"/>
              </a:ext>
            </a:extLst>
          </p:cNvPr>
          <p:cNvSpPr/>
          <p:nvPr/>
        </p:nvSpPr>
        <p:spPr>
          <a:xfrm>
            <a:off x="7017396" y="261349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①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A8B0D5E3-C145-46B2-A0F0-941BA4294FB8}"/>
              </a:ext>
            </a:extLst>
          </p:cNvPr>
          <p:cNvSpPr/>
          <p:nvPr/>
        </p:nvSpPr>
        <p:spPr>
          <a:xfrm>
            <a:off x="5106648" y="405373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辶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CBF19EF6-CBBE-4626-8E6B-1C82481B1EE6}"/>
              </a:ext>
            </a:extLst>
          </p:cNvPr>
          <p:cNvSpPr/>
          <p:nvPr/>
        </p:nvSpPr>
        <p:spPr>
          <a:xfrm>
            <a:off x="956865" y="484138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行走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3326B53C-DC98-4311-84B1-688E0D83172B}"/>
              </a:ext>
            </a:extLst>
          </p:cNvPr>
          <p:cNvSpPr/>
          <p:nvPr/>
        </p:nvSpPr>
        <p:spPr>
          <a:xfrm>
            <a:off x="9141970" y="484138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过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114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5192" y="875342"/>
            <a:ext cx="10835779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三、选字填空。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Calibri"/>
                <a:ea typeface="方正仿宋_GBK"/>
                <a:cs typeface="Times New Roman"/>
              </a:rPr>
              <a:t>                        </a:t>
            </a:r>
            <a:r>
              <a:rPr lang="zh-CN" altLang="zh-CN" sz="3600" dirty="0" smtClean="0">
                <a:latin typeface="Calibri"/>
                <a:ea typeface="方正仿宋_GBK"/>
                <a:cs typeface="Times New Roman"/>
              </a:rPr>
              <a:t>义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易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endParaRPr lang="en-US" altLang="zh-CN" sz="36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名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zh-CN" altLang="zh-CN" sz="3600" dirty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务　　意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</a:t>
            </a:r>
            <a:r>
              <a:rPr lang="zh-CN" altLang="zh-CN" sz="3600" dirty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容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Calibri"/>
                <a:ea typeface="方正仿宋_GBK"/>
                <a:cs typeface="Times New Roman"/>
              </a:rPr>
              <a:t>                     </a:t>
            </a:r>
            <a:r>
              <a:rPr lang="zh-CN" altLang="zh-CN" sz="3600" dirty="0" smtClean="0">
                <a:latin typeface="Calibri"/>
                <a:ea typeface="方正仿宋_GBK"/>
                <a:cs typeface="Times New Roman"/>
              </a:rPr>
              <a:t>到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道 </a:t>
            </a:r>
            <a:endParaRPr lang="en-US" altLang="zh-CN" sz="36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处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别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</a:t>
            </a:r>
            <a:r>
              <a:rPr lang="zh-CN" altLang="zh-CN" sz="3600" dirty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期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路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96704" y="274816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义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458915" y="274294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义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713391" y="274816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义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987318" y="272616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易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73539" y="435069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到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570636" y="438106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道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284708" y="438106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到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664152" y="435069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道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2190" y="861094"/>
            <a:ext cx="8494633" cy="835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四、把下面的句子和相应的意思连一连。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190" y="2110524"/>
            <a:ext cx="2549105" cy="3701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8166" y="2110524"/>
            <a:ext cx="7343774" cy="38478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3111295" y="2362200"/>
            <a:ext cx="1256871" cy="84230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3111295" y="3256235"/>
            <a:ext cx="1256871" cy="77821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3144953" y="4000450"/>
            <a:ext cx="1223213" cy="91440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3111295" y="4823755"/>
            <a:ext cx="1256871" cy="91440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3111295" y="2505075"/>
            <a:ext cx="1355930" cy="311878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9756"/>
            <a:ext cx="11006455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五、选一选。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填序号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)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人之初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性本善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教之道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贵以专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endParaRPr lang="en-US" altLang="zh-CN" sz="36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玉不琢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不成器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同学们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”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不经历挫折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就很难成为有用的人。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 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教育孩子最重要的方法就是专心一致地教育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古人说得好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 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人刚生下来都是善良的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正所谓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 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896284" y="342900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③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010459" y="506957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458759" y="591729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52449" y="885204"/>
            <a:ext cx="1048702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六、背一背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选一选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填序号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),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并完成题目。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子不学</a:t>
            </a:r>
            <a:r>
              <a:rPr lang="en-US" altLang="zh-CN" sz="3600" dirty="0">
                <a:latin typeface="方正楷体_GBK"/>
                <a:cs typeface="Times New Roman"/>
              </a:rPr>
              <a:t>,(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latin typeface="方正楷体_GBK"/>
                <a:cs typeface="Times New Roman"/>
              </a:rPr>
              <a:t>),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幼不学</a:t>
            </a:r>
            <a:r>
              <a:rPr lang="en-US" altLang="zh-CN" sz="3600" dirty="0">
                <a:latin typeface="方正楷体_GBK"/>
                <a:cs typeface="Times New Roman"/>
              </a:rPr>
              <a:t>,(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  </a:t>
            </a:r>
            <a:r>
              <a:rPr lang="en-US" altLang="zh-CN" sz="3600" dirty="0" smtClean="0">
                <a:latin typeface="方正楷体_GBK"/>
                <a:cs typeface="Times New Roman"/>
              </a:rPr>
              <a:t>)?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/>
            </a:r>
            <a:br>
              <a:rPr lang="en-US" altLang="zh-CN" sz="3600" dirty="0">
                <a:latin typeface="Calibri"/>
                <a:ea typeface="方正楷体_GBK"/>
                <a:cs typeface="Times New Roman"/>
              </a:rPr>
            </a:b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玉不琢</a:t>
            </a:r>
            <a:r>
              <a:rPr lang="en-US" altLang="zh-CN" sz="3600" dirty="0">
                <a:latin typeface="方正楷体_GBK"/>
                <a:cs typeface="Times New Roman"/>
              </a:rPr>
              <a:t>,(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 dirty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cs typeface="Times New Roman"/>
              </a:rPr>
              <a:t>),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人不学</a:t>
            </a:r>
            <a:r>
              <a:rPr lang="en-US" altLang="zh-CN" sz="3600" dirty="0">
                <a:latin typeface="方正楷体_GBK"/>
                <a:cs typeface="Times New Roman"/>
              </a:rPr>
              <a:t>,(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。</a:t>
            </a:r>
            <a:endParaRPr lang="zh-CN" altLang="en-US" sz="3600" dirty="0"/>
          </a:p>
        </p:txBody>
      </p:sp>
      <p:sp>
        <p:nvSpPr>
          <p:cNvPr id="8" name="矩形 7"/>
          <p:cNvSpPr/>
          <p:nvPr/>
        </p:nvSpPr>
        <p:spPr>
          <a:xfrm>
            <a:off x="7105650" y="1817720"/>
            <a:ext cx="4600575" cy="16628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不知义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不成器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/>
            </a:r>
            <a:br>
              <a:rPr lang="en-US" altLang="zh-CN" sz="3600" dirty="0">
                <a:latin typeface="Calibri"/>
                <a:ea typeface="方正楷体_GBK"/>
                <a:cs typeface="Times New Roman"/>
              </a:rPr>
            </a:b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非所宜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④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老何为</a:t>
            </a:r>
            <a:endParaRPr lang="zh-CN" altLang="en-US" sz="3600" dirty="0"/>
          </a:p>
        </p:txBody>
      </p:sp>
      <p:sp>
        <p:nvSpPr>
          <p:cNvPr id="9" name="矩形 8"/>
          <p:cNvSpPr/>
          <p:nvPr/>
        </p:nvSpPr>
        <p:spPr>
          <a:xfrm>
            <a:off x="2410509" y="189279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③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472795" y="189507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④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410509" y="277541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414346" y="277541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105650" y="1892799"/>
            <a:ext cx="4406265" cy="158781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79449" y="3757315"/>
            <a:ext cx="1065847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下面的句子说的是哪句话的意思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?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用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“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——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画出来。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玉不雕琢打磨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不会成为精美器物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;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人不学习就不懂礼仪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不能成才。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852808" y="3421746"/>
            <a:ext cx="5709917" cy="7254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7699" y="962710"/>
            <a:ext cx="1086421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乐乐从小很贪玩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不爱学习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你想劝他好好学习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于是对他说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: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 </a:t>
            </a:r>
            <a:r>
              <a:rPr lang="en-US" altLang="zh-CN" sz="3600" u="sng" dirty="0" smtClean="0">
                <a:latin typeface="Calibri"/>
                <a:ea typeface="方正仿宋_GBK"/>
                <a:cs typeface="Times New Roman"/>
              </a:rPr>
              <a:t>                                               </a:t>
            </a:r>
            <a:r>
              <a:rPr lang="en-US" altLang="zh-CN" sz="3600" dirty="0" smtClean="0">
                <a:latin typeface="NEU-BZ"/>
                <a:ea typeface="方正楷体_GBK"/>
                <a:cs typeface="Times New Roman"/>
              </a:rPr>
              <a:t>”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用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上面句子填空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 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90799" y="1827430"/>
            <a:ext cx="645795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子不学</a:t>
            </a:r>
            <a:r>
              <a:rPr lang="en-US" altLang="zh-CN" sz="3600" b="1" dirty="0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非所宜</a:t>
            </a:r>
            <a:r>
              <a:rPr lang="en-US" altLang="zh-CN" sz="3600" b="1" dirty="0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幼不学</a:t>
            </a:r>
            <a:r>
              <a:rPr lang="en-US" altLang="zh-CN" sz="3600" b="1" dirty="0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老何为</a:t>
            </a:r>
            <a:r>
              <a:rPr lang="en-US" altLang="zh-CN" sz="3600" b="1" dirty="0" smtClean="0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?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:a16="http://schemas.microsoft.com/office/drawing/2014/main" xmlns="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64904" y="1669016"/>
            <a:ext cx="35445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读一读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做一做。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7910" y="2420122"/>
            <a:ext cx="9734550" cy="3711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296</TotalTime>
  <Words>302</Words>
  <Application>Microsoft Office PowerPoint</Application>
  <PresentationFormat>自定义</PresentationFormat>
  <Paragraphs>98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30" baseType="lpstr">
      <vt:lpstr>Arial</vt:lpstr>
      <vt:lpstr>宋体</vt:lpstr>
      <vt:lpstr>方正小标宋_GBK</vt:lpstr>
      <vt:lpstr>方正大标宋_GBK</vt:lpstr>
      <vt:lpstr>汉仪雅酷黑 95W</vt:lpstr>
      <vt:lpstr>Wingdings</vt:lpstr>
      <vt:lpstr>Times New Roman</vt:lpstr>
      <vt:lpstr>方正黑体_GBK</vt:lpstr>
      <vt:lpstr>方正大标宋简体</vt:lpstr>
      <vt:lpstr>方正仿宋_GBK</vt:lpstr>
      <vt:lpstr>NEU-BZ</vt:lpstr>
      <vt:lpstr>微软雅黑</vt:lpstr>
      <vt:lpstr>NEU-XT</vt:lpstr>
      <vt:lpstr>方正楷体_GBK</vt:lpstr>
      <vt:lpstr>方正隶变_GBK</vt:lpstr>
      <vt:lpstr>Calibri</vt:lpstr>
      <vt:lpstr>NEU-HZ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258</cp:revision>
  <dcterms:created xsi:type="dcterms:W3CDTF">2019-06-19T02:08:00Z</dcterms:created>
  <dcterms:modified xsi:type="dcterms:W3CDTF">2026-03-28T01:23:21Z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