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楷体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隶变_GBK" panose="03000509000000000000" pitchFamily="65" charset="-122"/>
      <p:regular r:id="rId20"/>
    </p:embeddedFont>
    <p:embeddedFont>
      <p:font typeface="NEU-BZ" panose="02010600010101010101" pitchFamily="2" charset="-122"/>
      <p:regular r:id="rId21"/>
      <p:bold r:id="rId22"/>
      <p:italic r:id="rId23"/>
      <p:boldItalic r:id="rId24"/>
    </p:embeddedFont>
    <p:embeddedFont>
      <p:font typeface="方正黑体_GBK" panose="03000509000000000000" pitchFamily="65" charset="-122"/>
      <p:regular r:id="rId25"/>
    </p:embeddedFont>
    <p:embeddedFont>
      <p:font typeface="NEU-HZ" panose="02010600010101010101" pitchFamily="2" charset="-122"/>
      <p:regular r:id="rId26"/>
      <p:italic r:id="rId27"/>
    </p:embeddedFont>
    <p:embeddedFont>
      <p:font typeface="方正书宋_GBK" panose="03000509000000000000" pitchFamily="65" charset="-122"/>
      <p:regular r:id="rId28"/>
    </p:embeddedFont>
    <p:embeddedFont>
      <p:font typeface="Cambria Math" panose="02040503050406030204" pitchFamily="18" charset="0"/>
      <p:regular r:id="rId29"/>
    </p:embeddedFont>
    <p:embeddedFont>
      <p:font typeface="华文宋体" panose="02010600030101010101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60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咕咚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9C1CD52-A334-429F-A9D5-FFC49F7B2A94}"/>
              </a:ext>
            </a:extLst>
          </p:cNvPr>
          <p:cNvSpPr/>
          <p:nvPr/>
        </p:nvSpPr>
        <p:spPr>
          <a:xfrm>
            <a:off x="505460" y="821065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74D711B-2E04-4596-9484-52D9B7E808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519"/>
          <a:stretch/>
        </p:blipFill>
        <p:spPr>
          <a:xfrm>
            <a:off x="2656936" y="1908247"/>
            <a:ext cx="8614628" cy="1689702"/>
          </a:xfrm>
          <a:prstGeom prst="rect">
            <a:avLst/>
          </a:prstGeom>
        </p:spPr>
      </p:pic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78D0170F-4EB6-4D1C-B7E5-46F4F31385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25351"/>
              </p:ext>
            </p:extLst>
          </p:nvPr>
        </p:nvGraphicFramePr>
        <p:xfrm>
          <a:off x="2693256" y="245028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为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了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5D94A051-EDE9-4A90-87F2-6DC2965E84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615306"/>
              </p:ext>
            </p:extLst>
          </p:nvPr>
        </p:nvGraphicFramePr>
        <p:xfrm>
          <a:off x="4819737" y="244921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大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象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1C9081BC-C0D8-4ED3-8441-9C063F0811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555474"/>
              </p:ext>
            </p:extLst>
          </p:nvPr>
        </p:nvGraphicFramePr>
        <p:xfrm>
          <a:off x="6953215" y="2449210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没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有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xmlns="" id="{C2720C5B-86B3-4677-93A2-24659C2B01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847934"/>
              </p:ext>
            </p:extLst>
          </p:nvPr>
        </p:nvGraphicFramePr>
        <p:xfrm>
          <a:off x="9086693" y="2449209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吓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怕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976" y="1841388"/>
            <a:ext cx="2264960" cy="1857924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F8602BD4-539B-467C-84B3-FA5EE77241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094184"/>
              </p:ext>
            </p:extLst>
          </p:nvPr>
        </p:nvGraphicFramePr>
        <p:xfrm>
          <a:off x="559778" y="244921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 smtClean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到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家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0B5143A-0676-4EA2-AE9C-FE206F0AC7DE}"/>
              </a:ext>
            </a:extLst>
          </p:cNvPr>
          <p:cNvSpPr/>
          <p:nvPr/>
        </p:nvSpPr>
        <p:spPr>
          <a:xfrm>
            <a:off x="588475" y="841079"/>
            <a:ext cx="11098065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二、组词</a:t>
            </a:r>
            <a:r>
              <a:rPr lang="zh-CN" altLang="zh-CN" sz="36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475" y="2046289"/>
            <a:ext cx="11006455" cy="167160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264270" y="219422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下去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333280" y="304568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吓人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842187" y="219422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大象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3842187" y="307156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好像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6381732" y="219421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办法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6381732" y="304568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因为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10039111" y="2194218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libri" panose="020F0502020204030204" pitchFamily="34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没有</m:t>
                      </m:r>
                    </m:oMath>
                  </m:oMathPara>
                </a14:m>
                <a:endParaRPr lang="zh-CN" altLang="en-US" sz="3600" b="1" dirty="0">
                  <a:solidFill>
                    <a:srgbClr val="E72582"/>
                  </a:solidFill>
                  <a:latin typeface="Calibri" panose="020F0502020204030204" pitchFamily="34" charset="0"/>
                  <a:ea typeface="方正仿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39111" y="2194218"/>
                <a:ext cx="1236236" cy="646331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/>
              <p:nvPr/>
            </p:nvSpPr>
            <p:spPr>
              <a:xfrm>
                <a:off x="9808343" y="2991729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淹没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08343" y="2991729"/>
                <a:ext cx="1236236" cy="64633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60" y="861094"/>
            <a:ext cx="2954655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三、连一连。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930" y="1844667"/>
            <a:ext cx="10564772" cy="3427160"/>
          </a:xfrm>
          <a:prstGeom prst="rect">
            <a:avLst/>
          </a:prstGeom>
        </p:spPr>
      </p:pic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695470" y="2356600"/>
            <a:ext cx="1764387" cy="244831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3120463" y="2356600"/>
            <a:ext cx="1253129" cy="83676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445304" y="3193362"/>
            <a:ext cx="1928288" cy="85520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695470" y="4030124"/>
            <a:ext cx="1764387" cy="89440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8630443" y="2303961"/>
            <a:ext cx="1712629" cy="88940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8173243" y="2303961"/>
            <a:ext cx="2169829" cy="85980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8584541" y="4159814"/>
            <a:ext cx="1758531" cy="76471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9486757" y="4030124"/>
            <a:ext cx="856315" cy="95061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5D810DB-63DB-4C4D-A823-6DDF31017CC3}"/>
              </a:ext>
            </a:extLst>
          </p:cNvPr>
          <p:cNvSpPr/>
          <p:nvPr/>
        </p:nvSpPr>
        <p:spPr>
          <a:xfrm>
            <a:off x="505460" y="841079"/>
            <a:ext cx="10059934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四、写出句中加点词的反义词。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木瓜树上的木瓜熟了。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这一下可热闹了。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兔子觉得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咕咚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可怕极了。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64E6638-19CD-447E-BB4D-0C0F5A06002F}"/>
              </a:ext>
            </a:extLst>
          </p:cNvPr>
          <p:cNvSpPr txBox="1"/>
          <p:nvPr/>
        </p:nvSpPr>
        <p:spPr>
          <a:xfrm>
            <a:off x="4052773" y="259839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A33FB85-0A14-4CAA-8541-8EF6FCDB5F23}"/>
              </a:ext>
            </a:extLst>
          </p:cNvPr>
          <p:cNvSpPr txBox="1"/>
          <p:nvPr/>
        </p:nvSpPr>
        <p:spPr>
          <a:xfrm>
            <a:off x="2682734" y="3690398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r>
              <a:rPr lang="en-US" altLang="zh-CN" sz="30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   </a:t>
            </a:r>
            <a:endParaRPr lang="zh-CN" altLang="en-US" sz="3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CEB5560-229B-4BC5-BED3-41ECDE4485C2}"/>
              </a:ext>
            </a:extLst>
          </p:cNvPr>
          <p:cNvSpPr txBox="1"/>
          <p:nvPr/>
        </p:nvSpPr>
        <p:spPr>
          <a:xfrm>
            <a:off x="4094413" y="4764297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r>
              <a:rPr lang="en-US" altLang="zh-CN" sz="30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   </a:t>
            </a:r>
            <a:endParaRPr lang="zh-CN" altLang="en-US" sz="3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C435213-09C6-420D-8FDE-0ACE46B97F22}"/>
              </a:ext>
            </a:extLst>
          </p:cNvPr>
          <p:cNvSpPr/>
          <p:nvPr/>
        </p:nvSpPr>
        <p:spPr>
          <a:xfrm>
            <a:off x="6096000" y="22752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8D93560-79E0-4738-AE17-35E02C8CC0A5}"/>
              </a:ext>
            </a:extLst>
          </p:cNvPr>
          <p:cNvSpPr/>
          <p:nvPr/>
        </p:nvSpPr>
        <p:spPr>
          <a:xfrm>
            <a:off x="5248858" y="346590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冷清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E24D213-A67C-4C66-9451-3B4C426B8E81}"/>
              </a:ext>
            </a:extLst>
          </p:cNvPr>
          <p:cNvSpPr/>
          <p:nvPr/>
        </p:nvSpPr>
        <p:spPr>
          <a:xfrm>
            <a:off x="6970330" y="45091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5D810DB-63DB-4C4D-A823-6DDF31017CC3}"/>
              </a:ext>
            </a:extLst>
          </p:cNvPr>
          <p:cNvSpPr/>
          <p:nvPr/>
        </p:nvSpPr>
        <p:spPr>
          <a:xfrm>
            <a:off x="505460" y="841079"/>
            <a:ext cx="10775158" cy="4365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写句子。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方正书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大伙一边跑一边叫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6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快逃命啊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6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咕咚</a:t>
            </a:r>
            <a:r>
              <a:rPr lang="en-US" altLang="zh-CN" sz="36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来了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36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妈妈一边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一边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一边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一边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CB971EA-A167-4EA1-AD02-58345846D706}"/>
              </a:ext>
            </a:extLst>
          </p:cNvPr>
          <p:cNvSpPr txBox="1"/>
          <p:nvPr/>
        </p:nvSpPr>
        <p:spPr>
          <a:xfrm>
            <a:off x="2012778" y="2610784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r>
              <a:rPr lang="en-US" altLang="zh-CN" sz="30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   </a:t>
            </a:r>
            <a:endParaRPr lang="zh-CN" altLang="en-US" sz="3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6724A01-E8E1-464C-9FC4-6414D4FC67CB}"/>
              </a:ext>
            </a:extLst>
          </p:cNvPr>
          <p:cNvSpPr txBox="1"/>
          <p:nvPr/>
        </p:nvSpPr>
        <p:spPr>
          <a:xfrm>
            <a:off x="3379851" y="2610784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r>
              <a:rPr lang="en-US" altLang="zh-CN" sz="30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   </a:t>
            </a:r>
            <a:endParaRPr lang="zh-CN" altLang="en-US" sz="3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C5292EF-D533-42BE-89D4-5AFB1E380F64}"/>
              </a:ext>
            </a:extLst>
          </p:cNvPr>
          <p:cNvSpPr/>
          <p:nvPr/>
        </p:nvSpPr>
        <p:spPr>
          <a:xfrm>
            <a:off x="3165499" y="341089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洗衣服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3E599BE-B56E-4937-84F8-9F2751E7E6B7}"/>
              </a:ext>
            </a:extLst>
          </p:cNvPr>
          <p:cNvSpPr/>
          <p:nvPr/>
        </p:nvSpPr>
        <p:spPr>
          <a:xfrm>
            <a:off x="6672013" y="338376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听音乐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517E8F4-2ABC-4A93-8ABB-D4B5D72F0A0B}"/>
              </a:ext>
            </a:extLst>
          </p:cNvPr>
          <p:cNvSpPr/>
          <p:nvPr/>
        </p:nvSpPr>
        <p:spPr>
          <a:xfrm>
            <a:off x="1586587" y="44819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970B9C5-5716-4876-B68C-D769484E6F8E}"/>
              </a:ext>
            </a:extLst>
          </p:cNvPr>
          <p:cNvSpPr/>
          <p:nvPr/>
        </p:nvSpPr>
        <p:spPr>
          <a:xfrm>
            <a:off x="4537067" y="45060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唱歌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09A02AC-CB46-4875-B688-7FD0F320512E}"/>
              </a:ext>
            </a:extLst>
          </p:cNvPr>
          <p:cNvSpPr/>
          <p:nvPr/>
        </p:nvSpPr>
        <p:spPr>
          <a:xfrm>
            <a:off x="8241673" y="448196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走路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710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221</Words>
  <Application>Microsoft Office PowerPoint</Application>
  <PresentationFormat>宽屏</PresentationFormat>
  <Paragraphs>61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方正大标宋_GBK</vt:lpstr>
      <vt:lpstr>Calibri</vt:lpstr>
      <vt:lpstr>方正楷体_GBK</vt:lpstr>
      <vt:lpstr>方正大标宋简体</vt:lpstr>
      <vt:lpstr>Arial</vt:lpstr>
      <vt:lpstr>方正小标宋_GBK</vt:lpstr>
      <vt:lpstr>Times New Roman</vt:lpstr>
      <vt:lpstr>方正仿宋_GBK</vt:lpstr>
      <vt:lpstr>微软雅黑</vt:lpstr>
      <vt:lpstr>方正隶变_GBK</vt:lpstr>
      <vt:lpstr>汉仪雅酷黑 95W</vt:lpstr>
      <vt:lpstr>NEU-BZ</vt:lpstr>
      <vt:lpstr>Wingdings</vt:lpstr>
      <vt:lpstr>方正黑体_GBK</vt:lpstr>
      <vt:lpstr>NEU-HZ</vt:lpstr>
      <vt:lpstr>方正书宋_GBK</vt:lpstr>
      <vt:lpstr>Cambria Math</vt:lpstr>
      <vt:lpstr>华文宋体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274</cp:revision>
  <dcterms:created xsi:type="dcterms:W3CDTF">2019-06-19T02:08:00Z</dcterms:created>
  <dcterms:modified xsi:type="dcterms:W3CDTF">2026-03-26T03:14:49Z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