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06" r:id="rId6"/>
    <p:sldId id="511" r:id="rId7"/>
    <p:sldId id="507" r:id="rId8"/>
    <p:sldId id="427" r:id="rId9"/>
  </p:sldIdLst>
  <p:sldSz cx="12192000" cy="6858000"/>
  <p:notesSz cx="6858000" cy="9144000"/>
  <p:embeddedFontLst>
    <p:embeddedFont>
      <p:font typeface="华文宋体" panose="02010600030101010101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NEU-XT" panose="02020503000000020003" pitchFamily="18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小标宋_GBK" panose="03000509000000000000" pitchFamily="65" charset="-122"/>
      <p:regular r:id="rId16"/>
    </p:embeddedFont>
    <p:embeddedFont>
      <p:font typeface="NEU-BZ" panose="02010600010101010101" pitchFamily="2" charset="-122"/>
      <p:regular r:id="rId17"/>
      <p:bold r:id="rId18"/>
      <p:italic r:id="rId19"/>
      <p:boldItalic r:id="rId20"/>
    </p:embeddedFont>
    <p:embeddedFont>
      <p:font typeface="楷体" panose="02010609060101010101" pitchFamily="49" charset="-122"/>
      <p:regular r:id="rId21"/>
    </p:embeddedFont>
    <p:embeddedFont>
      <p:font typeface="Cambria Math" panose="02040503050406030204" pitchFamily="18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隶变_GBK" panose="03000509000000000000" pitchFamily="65" charset="-122"/>
      <p:regular r:id="rId27"/>
    </p:embeddedFont>
    <p:embeddedFont>
      <p:font typeface="方正楷体_GBK" panose="03000509000000000000" pitchFamily="65" charset="-122"/>
      <p:regular r:id="rId28"/>
    </p:embeddedFont>
    <p:embeddedFont>
      <p:font typeface="方正黑体_GBK" panose="03000509000000000000" pitchFamily="65" charset="-122"/>
      <p:regular r:id="rId29"/>
    </p:embeddedFont>
    <p:embeddedFont>
      <p:font typeface="方正大标宋简体" panose="02010600030101010101" charset="-122"/>
      <p:regular r:id="rId30"/>
    </p:embeddedFont>
    <p:embeddedFont>
      <p:font typeface="方正仿宋_GBK" panose="03000509000000000000" pitchFamily="65" charset="-122"/>
      <p:regular r:id="rId31"/>
    </p:embeddedFont>
    <p:embeddedFont>
      <p:font typeface="方正大标宋_GBK" panose="03000509000000000000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58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棉花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姑娘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73A9C40-C83A-445E-933E-FC7A2EC307B0}"/>
              </a:ext>
            </a:extLst>
          </p:cNvPr>
          <p:cNvSpPr/>
          <p:nvPr/>
        </p:nvSpPr>
        <p:spPr>
          <a:xfrm>
            <a:off x="505460" y="841079"/>
            <a:ext cx="11006454" cy="2499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67E54D-0F1D-42B9-AD9C-93847E8040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086" y="1860672"/>
            <a:ext cx="11006454" cy="136919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441D583-69C7-44BC-9B20-9123DD2A016F}"/>
              </a:ext>
            </a:extLst>
          </p:cNvPr>
          <p:cNvSpPr/>
          <p:nvPr/>
        </p:nvSpPr>
        <p:spPr>
          <a:xfrm>
            <a:off x="1219004" y="24811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星</a:t>
            </a:r>
            <a:r>
              <a:rPr lang="zh-CN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D931FFC-A1AF-4616-ADB2-9C162F27EA88}"/>
              </a:ext>
            </a:extLst>
          </p:cNvPr>
          <p:cNvSpPr/>
          <p:nvPr/>
        </p:nvSpPr>
        <p:spPr>
          <a:xfrm>
            <a:off x="4098006" y="250830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zh-CN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EE8CFC-67DF-4359-AADE-B697A3FBF459}"/>
              </a:ext>
            </a:extLst>
          </p:cNvPr>
          <p:cNvSpPr/>
          <p:nvPr/>
        </p:nvSpPr>
        <p:spPr>
          <a:xfrm>
            <a:off x="6871175" y="249423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干</a:t>
            </a:r>
            <a:r>
              <a:rPr lang="zh-CN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9EFF542-67D7-42DA-AB45-AEA28FDD3168}"/>
              </a:ext>
            </a:extLst>
          </p:cNvPr>
          <p:cNvSpPr/>
          <p:nvPr/>
        </p:nvSpPr>
        <p:spPr>
          <a:xfrm>
            <a:off x="9548568" y="250328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身</a:t>
            </a:r>
            <a:r>
              <a:rPr lang="zh-CN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73A9C40-C83A-445E-933E-FC7A2EC307B0}"/>
              </a:ext>
            </a:extLst>
          </p:cNvPr>
          <p:cNvSpPr/>
          <p:nvPr/>
        </p:nvSpPr>
        <p:spPr>
          <a:xfrm>
            <a:off x="505460" y="841079"/>
            <a:ext cx="110064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生病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bìn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bìng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帮助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bān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bāng</a:t>
            </a:r>
            <a:r>
              <a:rPr lang="en-US" altLang="zh-CN" sz="3600" dirty="0" smtClean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治理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zhì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姑娘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niánɡ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niɑnɡ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B00DD5D-8BC2-461C-97D4-4E4F22BE2292}"/>
              </a:ext>
            </a:extLst>
          </p:cNvPr>
          <p:cNvSpPr txBox="1"/>
          <p:nvPr/>
        </p:nvSpPr>
        <p:spPr>
          <a:xfrm>
            <a:off x="1000598" y="25802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00EB7F5-182F-487F-8B38-09C424C9B386}"/>
              </a:ext>
            </a:extLst>
          </p:cNvPr>
          <p:cNvSpPr txBox="1"/>
          <p:nvPr/>
        </p:nvSpPr>
        <p:spPr>
          <a:xfrm>
            <a:off x="5553787" y="25802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61581DA-2ADB-4097-BE91-AE2663D286AF}"/>
              </a:ext>
            </a:extLst>
          </p:cNvPr>
          <p:cNvSpPr txBox="1"/>
          <p:nvPr/>
        </p:nvSpPr>
        <p:spPr>
          <a:xfrm>
            <a:off x="550853" y="36480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DA9408C-24A5-40AC-B00A-DD51FA4C0D6F}"/>
              </a:ext>
            </a:extLst>
          </p:cNvPr>
          <p:cNvSpPr txBox="1"/>
          <p:nvPr/>
        </p:nvSpPr>
        <p:spPr>
          <a:xfrm>
            <a:off x="6066061" y="36934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66FE128-01DB-4EEC-B2D4-D145B3C12855}"/>
              </a:ext>
            </a:extLst>
          </p:cNvPr>
          <p:cNvSpPr txBox="1"/>
          <p:nvPr/>
        </p:nvSpPr>
        <p:spPr>
          <a:xfrm>
            <a:off x="3187587" y="23968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7C8C496-B9BF-48EF-B767-29601B04F7F9}"/>
              </a:ext>
            </a:extLst>
          </p:cNvPr>
          <p:cNvSpPr txBox="1"/>
          <p:nvPr/>
        </p:nvSpPr>
        <p:spPr>
          <a:xfrm>
            <a:off x="8538134" y="232466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C0FF7D3-4605-45E1-81BC-C4B2993DA8E2}"/>
              </a:ext>
            </a:extLst>
          </p:cNvPr>
          <p:cNvSpPr txBox="1"/>
          <p:nvPr/>
        </p:nvSpPr>
        <p:spPr>
          <a:xfrm>
            <a:off x="2510256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0292683-8D29-4659-9D65-033355FF8DDA}"/>
              </a:ext>
            </a:extLst>
          </p:cNvPr>
          <p:cNvSpPr txBox="1"/>
          <p:nvPr/>
        </p:nvSpPr>
        <p:spPr>
          <a:xfrm>
            <a:off x="9039425" y="34848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392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6EAAFC6-E015-45E5-8B4B-20ABB7005701}"/>
              </a:ext>
            </a:extLst>
          </p:cNvPr>
          <p:cNvSpPr/>
          <p:nvPr/>
        </p:nvSpPr>
        <p:spPr>
          <a:xfrm>
            <a:off x="505460" y="821087"/>
            <a:ext cx="11181080" cy="2499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三、组词。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8977C10-5481-46B2-85F0-BF0D8FBA1E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906" t="35050"/>
          <a:stretch/>
        </p:blipFill>
        <p:spPr>
          <a:xfrm>
            <a:off x="549985" y="1977981"/>
            <a:ext cx="11092029" cy="145101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83DC8BF-7A24-4E35-A5E4-8CEC4C597C8E}"/>
              </a:ext>
            </a:extLst>
          </p:cNvPr>
          <p:cNvSpPr/>
          <p:nvPr/>
        </p:nvSpPr>
        <p:spPr>
          <a:xfrm>
            <a:off x="1335844" y="194891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空气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AEA38C8-4F7A-44DA-8E27-78930A6CFD30}"/>
              </a:ext>
            </a:extLst>
          </p:cNvPr>
          <p:cNvSpPr/>
          <p:nvPr/>
        </p:nvSpPr>
        <p:spPr>
          <a:xfrm>
            <a:off x="1363006" y="26828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穿上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11EEA62-9E8F-4F4A-ACAC-AE7F02F871D9}"/>
              </a:ext>
            </a:extLst>
          </p:cNvPr>
          <p:cNvSpPr/>
          <p:nvPr/>
        </p:nvSpPr>
        <p:spPr>
          <a:xfrm>
            <a:off x="3901722" y="194891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很久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B6F79A9-5564-4DC0-B66A-A7469974D2EC}"/>
              </a:ext>
            </a:extLst>
          </p:cNvPr>
          <p:cNvSpPr/>
          <p:nvPr/>
        </p:nvSpPr>
        <p:spPr>
          <a:xfrm>
            <a:off x="3829294" y="268895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欠钱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6CFC2B0-05D2-40BF-A5F3-B9DDD207D16C}"/>
              </a:ext>
            </a:extLst>
          </p:cNvPr>
          <p:cNvSpPr/>
          <p:nvPr/>
        </p:nvSpPr>
        <p:spPr>
          <a:xfrm>
            <a:off x="6488929" y="195796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她的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DCCDC57-F6D6-4264-9F9C-F4B7AF328390}"/>
              </a:ext>
            </a:extLst>
          </p:cNvPr>
          <p:cNvSpPr/>
          <p:nvPr/>
        </p:nvSpPr>
        <p:spPr>
          <a:xfrm>
            <a:off x="6483299" y="2680859"/>
            <a:ext cx="1111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小池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63F14D3C-883C-4914-8982-A3C006FFC2A2}"/>
                  </a:ext>
                </a:extLst>
              </p:cNvPr>
              <p:cNvSpPr/>
              <p:nvPr/>
            </p:nvSpPr>
            <p:spPr>
              <a:xfrm>
                <a:off x="10040390" y="1980146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干净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63F14D3C-883C-4914-8982-A3C006FFC2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0390" y="1980146"/>
                <a:ext cx="1236236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FE31F66C-9B3E-4C4E-94F6-27C95EF4C483}"/>
                  </a:ext>
                </a:extLst>
              </p:cNvPr>
              <p:cNvSpPr/>
              <p:nvPr/>
            </p:nvSpPr>
            <p:spPr>
              <a:xfrm>
                <a:off x="10022284" y="2694716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干活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FE31F66C-9B3E-4C4E-94F6-27C95EF4C4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2284" y="2694716"/>
                <a:ext cx="1236236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34040B2-CEA1-49F4-9941-CBD908B4C9AB}"/>
              </a:ext>
            </a:extLst>
          </p:cNvPr>
          <p:cNvSpPr/>
          <p:nvPr/>
        </p:nvSpPr>
        <p:spPr>
          <a:xfrm>
            <a:off x="505459" y="861094"/>
            <a:ext cx="10892853" cy="41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久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结构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第二笔是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的音序是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 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还有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还钱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的读音分别是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696613C-FAB0-443E-80A8-535DB1D22A25}"/>
              </a:ext>
            </a:extLst>
          </p:cNvPr>
          <p:cNvSpPr/>
          <p:nvPr/>
        </p:nvSpPr>
        <p:spPr>
          <a:xfrm>
            <a:off x="2604184" y="179308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独体字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27.jpeg">
            <a:extLst>
              <a:ext uri="{FF2B5EF4-FFF2-40B4-BE49-F238E27FC236}">
                <a16:creationId xmlns:a16="http://schemas.microsoft.com/office/drawing/2014/main" xmlns="" id="{66F93291-EA35-4F40-A6AA-D2CF8A97F86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097498" y="1919335"/>
            <a:ext cx="339389" cy="41724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F7430F4-AB66-4D0D-AB29-3F244FD867B3}"/>
              </a:ext>
            </a:extLst>
          </p:cNvPr>
          <p:cNvSpPr/>
          <p:nvPr/>
        </p:nvSpPr>
        <p:spPr>
          <a:xfrm>
            <a:off x="4173844" y="261865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4514F82-698B-4E91-8651-0CC55E1D2AAC}"/>
              </a:ext>
            </a:extLst>
          </p:cNvPr>
          <p:cNvSpPr/>
          <p:nvPr/>
        </p:nvSpPr>
        <p:spPr>
          <a:xfrm>
            <a:off x="2490963" y="3526374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hái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8BCECDD-AFEB-40F7-BFD1-E1F0C3F11FFF}"/>
              </a:ext>
            </a:extLst>
          </p:cNvPr>
          <p:cNvSpPr/>
          <p:nvPr/>
        </p:nvSpPr>
        <p:spPr>
          <a:xfrm>
            <a:off x="4531037" y="3488805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huán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2EF812A-983E-4C77-9D47-EFC76FD16FD7}"/>
              </a:ext>
            </a:extLst>
          </p:cNvPr>
          <p:cNvSpPr txBox="1"/>
          <p:nvPr/>
        </p:nvSpPr>
        <p:spPr>
          <a:xfrm>
            <a:off x="5859637" y="29063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F4A7285-8F96-492E-AA29-47365EA3516D}"/>
              </a:ext>
            </a:extLst>
          </p:cNvPr>
          <p:cNvSpPr txBox="1"/>
          <p:nvPr/>
        </p:nvSpPr>
        <p:spPr>
          <a:xfrm>
            <a:off x="7342654" y="29391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34040B2-CEA1-49F4-9941-CBD908B4C9AB}"/>
              </a:ext>
            </a:extLst>
          </p:cNvPr>
          <p:cNvSpPr/>
          <p:nvPr/>
        </p:nvSpPr>
        <p:spPr>
          <a:xfrm>
            <a:off x="505459" y="861094"/>
            <a:ext cx="10892853" cy="41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495C519-3421-4BDB-8FC6-F2473538A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850" y="1851674"/>
            <a:ext cx="11018065" cy="28759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C293863C-8940-4B3E-A760-4A79EA03F019}"/>
                  </a:ext>
                </a:extLst>
              </p:cNvPr>
              <p:cNvSpPr/>
              <p:nvPr/>
            </p:nvSpPr>
            <p:spPr>
              <a:xfrm>
                <a:off x="3830151" y="2641158"/>
                <a:ext cx="1236236" cy="6485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小草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C293863C-8940-4B3E-A760-4A79EA03F0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0151" y="2641158"/>
                <a:ext cx="1236236" cy="64851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F01316E2-CFCB-4D7B-836F-5FF98E8AE5D1}"/>
                  </a:ext>
                </a:extLst>
              </p:cNvPr>
              <p:cNvSpPr/>
              <p:nvPr/>
            </p:nvSpPr>
            <p:spPr>
              <a:xfrm>
                <a:off x="9657562" y="1851674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云朵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01316E2-CFCB-4D7B-836F-5FF98E8AE5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7562" y="1851674"/>
                <a:ext cx="1236236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17A97065-EA67-4914-B7D0-B33D4D1322A5}"/>
                  </a:ext>
                </a:extLst>
              </p:cNvPr>
              <p:cNvSpPr/>
              <p:nvPr/>
            </p:nvSpPr>
            <p:spPr>
              <a:xfrm>
                <a:off x="9657562" y="2593676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羽毛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17A97065-EA67-4914-B7D0-B33D4D1322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7562" y="2593676"/>
                <a:ext cx="1236236" cy="6463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5D400E45-08EB-498B-9B73-18508DE03842}"/>
                  </a:ext>
                </a:extLst>
              </p:cNvPr>
              <p:cNvSpPr/>
              <p:nvPr/>
            </p:nvSpPr>
            <p:spPr>
              <a:xfrm>
                <a:off x="3893526" y="3325293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太阳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5D400E45-08EB-498B-9B73-18508DE038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526" y="3325293"/>
                <a:ext cx="1236236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129DDF34-A8B2-4080-B8FC-1EEC75FB94C2}"/>
                  </a:ext>
                </a:extLst>
              </p:cNvPr>
              <p:cNvSpPr/>
              <p:nvPr/>
            </p:nvSpPr>
            <p:spPr>
              <a:xfrm>
                <a:off x="3893526" y="4044585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枫叶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129DDF34-A8B2-4080-B8FC-1EEC75FB94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526" y="4044585"/>
                <a:ext cx="1236236" cy="6463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16454A5D-EA97-4D61-BDB8-2B7F16F7566C}"/>
                  </a:ext>
                </a:extLst>
              </p:cNvPr>
              <p:cNvSpPr/>
              <p:nvPr/>
            </p:nvSpPr>
            <p:spPr>
              <a:xfrm>
                <a:off x="9657562" y="3348457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太阳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16454A5D-EA97-4D61-BDB8-2B7F16F756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7562" y="3348457"/>
                <a:ext cx="1236236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45F5C1D2-D845-478C-98DA-6DF39563EE94}"/>
                  </a:ext>
                </a:extLst>
              </p:cNvPr>
              <p:cNvSpPr/>
              <p:nvPr/>
            </p:nvSpPr>
            <p:spPr>
              <a:xfrm>
                <a:off x="9657562" y="4038061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树叶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45F5C1D2-D845-478C-98DA-6DF39563EE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7562" y="4038061"/>
                <a:ext cx="1236236" cy="6463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91439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629728" y="861094"/>
            <a:ext cx="999801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学习了课文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我知道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捉空中的害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虫</a:t>
            </a:r>
            <a:r>
              <a:rPr lang="en-US" altLang="zh-CN" sz="3600" dirty="0" smtClean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捉树干里的害虫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捉田里的害虫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还有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捉棉花叶子上的害虫。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5809420" y="231220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燕子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13623" y="34210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啄木鸟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12010" y="34210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96262" y="448606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七星瓢虫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225</Words>
  <Application>Microsoft Office PowerPoint</Application>
  <PresentationFormat>宽屏</PresentationFormat>
  <Paragraphs>72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华文宋体</vt:lpstr>
      <vt:lpstr>Wingdings</vt:lpstr>
      <vt:lpstr>Times New Roman</vt:lpstr>
      <vt:lpstr>微软雅黑</vt:lpstr>
      <vt:lpstr>NEU-XT</vt:lpstr>
      <vt:lpstr>NEU-HZ</vt:lpstr>
      <vt:lpstr>方正小标宋_GBK</vt:lpstr>
      <vt:lpstr>NEU-BZ</vt:lpstr>
      <vt:lpstr>楷体</vt:lpstr>
      <vt:lpstr>Cambria Math</vt:lpstr>
      <vt:lpstr>Calibri</vt:lpstr>
      <vt:lpstr>方正隶变_GBK</vt:lpstr>
      <vt:lpstr>方正楷体_GBK</vt:lpstr>
      <vt:lpstr>方正黑体_GBK</vt:lpstr>
      <vt:lpstr>方正大标宋简体</vt:lpstr>
      <vt:lpstr>方正仿宋_GBK</vt:lpstr>
      <vt:lpstr>方正大标宋_GBK</vt:lpstr>
      <vt:lpstr>Arial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272</cp:revision>
  <dcterms:created xsi:type="dcterms:W3CDTF">2019-06-19T02:08:00Z</dcterms:created>
  <dcterms:modified xsi:type="dcterms:W3CDTF">2026-03-26T02:50:43Z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