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4" r:id="rId5"/>
    <p:sldId id="527" r:id="rId6"/>
    <p:sldId id="528" r:id="rId7"/>
    <p:sldId id="531" r:id="rId8"/>
    <p:sldId id="529" r:id="rId9"/>
    <p:sldId id="498" r:id="rId10"/>
    <p:sldId id="525" r:id="rId11"/>
    <p:sldId id="526" r:id="rId12"/>
    <p:sldId id="530" r:id="rId13"/>
    <p:sldId id="532" r:id="rId14"/>
    <p:sldId id="533" r:id="rId15"/>
    <p:sldId id="534" r:id="rId16"/>
    <p:sldId id="535" r:id="rId17"/>
    <p:sldId id="536" r:id="rId18"/>
    <p:sldId id="537" r:id="rId19"/>
    <p:sldId id="538" r:id="rId20"/>
    <p:sldId id="540" r:id="rId21"/>
    <p:sldId id="539" r:id="rId22"/>
    <p:sldId id="541" r:id="rId23"/>
    <p:sldId id="427" r:id="rId24"/>
  </p:sldIdLst>
  <p:sldSz cx="12192000" cy="6858000"/>
  <p:notesSz cx="6858000" cy="9144000"/>
  <p:embeddedFontLst>
    <p:embeddedFont>
      <p:font typeface="微软雅黑" pitchFamily="34" charset="-122"/>
      <p:regular r:id="rId25"/>
      <p:bold r:id="rId26"/>
    </p:embeddedFont>
    <p:embeddedFont>
      <p:font typeface="楷体" pitchFamily="49" charset="-122"/>
      <p:regular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华文宋体" pitchFamily="2" charset="-122"/>
      <p:regular r:id="rId32"/>
    </p:embeddedFont>
    <p:embeddedFont>
      <p:font typeface="NEU-HZ" pitchFamily="2" charset="-122"/>
      <p:regular r:id="rId33"/>
      <p:italic r:id="rId34"/>
    </p:embeddedFont>
    <p:embeddedFont>
      <p:font typeface="NEU-XT" pitchFamily="18" charset="-122"/>
      <p:regular r:id="rId35"/>
    </p:embeddedFont>
    <p:embeddedFont>
      <p:font typeface="方正大标宋_GBK" charset="-122"/>
      <p:regular r:id="rId36"/>
    </p:embeddedFont>
    <p:embeddedFont>
      <p:font typeface="方正书宋_GBK" pitchFamily="65" charset="-122"/>
      <p:regular r:id="rId37"/>
    </p:embeddedFont>
    <p:embeddedFont>
      <p:font typeface="方正隶变_GBK" charset="-122"/>
      <p:regular r:id="rId38"/>
    </p:embeddedFont>
    <p:embeddedFont>
      <p:font typeface="方正大标宋简体" charset="-122"/>
      <p:regular r:id="rId39"/>
    </p:embeddedFont>
    <p:embeddedFont>
      <p:font typeface="方正楷体_GBK" pitchFamily="65" charset="-122"/>
      <p:regular r:id="rId40"/>
    </p:embeddedFont>
    <p:embeddedFont>
      <p:font typeface="方正仿宋_GBK" pitchFamily="65" charset="-122"/>
      <p:regular r:id="rId41"/>
    </p:embeddedFont>
    <p:embeddedFont>
      <p:font typeface="Calibri" pitchFamily="34" charset="0"/>
      <p:regular r:id="rId42"/>
      <p:bold r:id="rId43"/>
      <p:italic r:id="rId44"/>
      <p:boldItalic r:id="rId45"/>
    </p:embeddedFont>
    <p:embeddedFont>
      <p:font typeface="方正黑体_GBK" pitchFamily="65" charset="-122"/>
      <p:regular r:id="rId46"/>
    </p:embeddedFont>
    <p:embeddedFont>
      <p:font typeface="方正小标宋_GBK" pitchFamily="65" charset="-122"/>
      <p:regular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font" Target="fonts/font23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openxmlformats.org/officeDocument/2006/relationships/image" Target="../media/image15.TIF"/><Relationship Id="rId5" Type="http://schemas.openxmlformats.org/officeDocument/2006/relationships/image" Target="../media/image14.TIF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5.T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16.TIF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17.TIF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5" Type="http://schemas.openxmlformats.org/officeDocument/2006/relationships/image" Target="../media/image18.TIF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园地五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5342"/>
            <a:ext cx="1084417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七、根据所学内容填空。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 _____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对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圆对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。和风对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朝霞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对</a:t>
            </a:r>
            <a:endParaRPr lang="en-US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非所宜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幼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老何为</a:t>
            </a:r>
            <a:r>
              <a:rPr lang="en-US" altLang="zh-CN" sz="3600" dirty="0">
                <a:latin typeface="方正楷体_GBK"/>
                <a:cs typeface="Times New Roman"/>
              </a:rPr>
              <a:t>?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不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琢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器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344423" y="18164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7362" y="18164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8670" y="18207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细雨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3882" y="26758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夕阳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7048" y="349484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子不学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15907" y="34948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27665" y="34915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5" y="42834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97976" y="427930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人不学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18891" y="428348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不知义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9072" y="884056"/>
            <a:ext cx="8751114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八、看图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加偏旁变成新字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再用新字填空。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74703" y="1897701"/>
            <a:ext cx="9278463" cy="3748090"/>
          </a:xfrm>
          <a:prstGeom prst="rect">
            <a:avLst/>
          </a:prstGeom>
        </p:spPr>
      </p:pic>
      <p:pic>
        <p:nvPicPr>
          <p:cNvPr id="9" name="image12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56865" y="1758395"/>
            <a:ext cx="9260926" cy="374100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05862" y="5853753"/>
            <a:ext cx="107961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吃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 smtClean="0">
                <a:ea typeface="Calibri"/>
                <a:cs typeface="Times New Roman"/>
              </a:rPr>
              <a:t>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后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爷爷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壶茶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2231472" y="58537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2268" y="58537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2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75646" y="978801"/>
            <a:ext cx="9584667" cy="38717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804" y="4884139"/>
            <a:ext cx="105421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着孩子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向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车站。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他的长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被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火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点着了。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48253" y="51149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42646" y="51114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2394" y="58952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68758" y="58952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606802" y="861094"/>
            <a:ext cx="1079383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九、按要求选一选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填一填。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打球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跑步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踢毽子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踩高跷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跳高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拍皮球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拔河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踢足球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606802" y="3307008"/>
            <a:ext cx="106176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与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手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有关的运动是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因为它们都有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偏旁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与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脚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有关的运动是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因为它们都有偏旁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5379694" y="341162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①⑥⑦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17310" y="42740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79694" y="501264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②③④⑤⑧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90666" y="58775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方正仿宋_GBK"/>
                <a:cs typeface="Times New Roman"/>
              </a:rPr>
              <a:t>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16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61094"/>
            <a:ext cx="107015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十、口语交际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一起做游戏。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图上的小朋友们玩的是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游戏。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贴鼻子　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跳房子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2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18410" y="3252572"/>
            <a:ext cx="2985274" cy="25140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08687" y="19086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79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50889"/>
            <a:ext cx="1080222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你知道这个游戏的规则吗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请排序。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首先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在黑板上画一个没有鼻子的头像。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然后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其他人用布将该同学的眼睛蒙上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让他在原地转三圈后向黑板走去。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接着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选一个贴鼻子的同学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让他拿着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鼻子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站在离黑板大约三米远的地方。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最后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大家可以喊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左、右、上、下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提示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该同学把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鼻子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贴在黑板上的头像上就可以了。</a:t>
            </a:r>
            <a:endParaRPr lang="zh-CN" altLang="zh-CN" sz="34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3552" y="1722577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3552" y="2495108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9830" y="3963516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05331" y="5347991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79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293"/>
            <a:ext cx="1093712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十一、阅读短文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小</a:t>
            </a:r>
            <a:r>
              <a:rPr lang="zh-CN" altLang="zh-CN" sz="3600" dirty="0" smtClean="0">
                <a:latin typeface="Calibri"/>
                <a:ea typeface="方正小标宋_GBK"/>
                <a:cs typeface="Times New Roman"/>
              </a:rPr>
              <a:t>蜻蜓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清清的小河边长满了绿油油的草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夹杂着许多不知名的野花。这就是小蜻蜓活动的天地。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蜻蜓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身体轻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看上去好像一架小飞机。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它们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有时在花间飞舞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有时轻轻掠过水面。这里飞飞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那里停停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小蜻蜓过着悠闲的日子。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3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716161" y="1103917"/>
            <a:ext cx="2155028" cy="14851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779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66953"/>
            <a:ext cx="1078544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短文共有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第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段介绍了小蜻蜓的活动天地。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在括号里填上合适的字或词。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飞机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蜻蜓　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野花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的小河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的草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的日子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1087" y="102858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3607" y="1042260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80405" y="35288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520" y="35288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43914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42522" y="43914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5041" y="517222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绿油油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34855" y="51769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悠闲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79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88833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根据短文内容在正确答案后面的括号里打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小蜻蜓活动的天地在哪里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小河边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大树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下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原野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上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竹林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里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小蜻蜓看上去像什么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小蜜蜂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飞机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蚊子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小燕子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12745" y="26299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910954" y="50429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79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7" y="875342"/>
            <a:ext cx="1059249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照样子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用加点词语写句子。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(1)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它们有时在花间飞舞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有时轻轻掠过水面。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(2)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小蜻蜓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身体轻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看上去好像一架小飞机。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    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93942"/>
            <a:ext cx="57114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妹妹有时哭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有时笑。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257963"/>
            <a:ext cx="8077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红红的太阳好像一个大火球。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440054" y="2166104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115289" y="2149634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524832" y="3826089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79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32" y="1071585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005" y="1748027"/>
            <a:ext cx="2325673" cy="1699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90" y="1681610"/>
            <a:ext cx="2489361" cy="178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797" y="1681837"/>
            <a:ext cx="2397082" cy="1814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602" y="1585519"/>
            <a:ext cx="3302682" cy="1918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3841065"/>
            <a:ext cx="2402848" cy="1854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478" y="3832676"/>
            <a:ext cx="2399200" cy="186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220" y="3837388"/>
            <a:ext cx="2565327" cy="188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2198" y="3797740"/>
            <a:ext cx="2571663" cy="1944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584107"/>
              </p:ext>
            </p:extLst>
          </p:nvPr>
        </p:nvGraphicFramePr>
        <p:xfrm>
          <a:off x="614785" y="2446573"/>
          <a:ext cx="223394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116973"/>
                <a:gridCol w="1116973"/>
              </a:tblGrid>
              <a:tr h="565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77654"/>
              </p:ext>
            </p:extLst>
          </p:nvPr>
        </p:nvGraphicFramePr>
        <p:xfrm>
          <a:off x="3329119" y="2457419"/>
          <a:ext cx="2182448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91224"/>
                <a:gridCol w="1091224"/>
              </a:tblGrid>
              <a:tr h="42000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201294"/>
              </p:ext>
            </p:extLst>
          </p:nvPr>
        </p:nvGraphicFramePr>
        <p:xfrm>
          <a:off x="6008685" y="2474198"/>
          <a:ext cx="225447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127235"/>
                <a:gridCol w="1127235"/>
              </a:tblGrid>
              <a:tr h="57939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420918"/>
              </p:ext>
            </p:extLst>
          </p:nvPr>
        </p:nvGraphicFramePr>
        <p:xfrm>
          <a:off x="8864234" y="2440642"/>
          <a:ext cx="240218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201090"/>
                <a:gridCol w="1201090"/>
              </a:tblGrid>
              <a:tr h="51228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529739"/>
              </p:ext>
            </p:extLst>
          </p:nvPr>
        </p:nvGraphicFramePr>
        <p:xfrm>
          <a:off x="587082" y="4702921"/>
          <a:ext cx="229520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147603"/>
                <a:gridCol w="1147603"/>
              </a:tblGrid>
              <a:tr h="440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307004"/>
              </p:ext>
            </p:extLst>
          </p:nvPr>
        </p:nvGraphicFramePr>
        <p:xfrm>
          <a:off x="3199463" y="4676832"/>
          <a:ext cx="235923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179615"/>
                <a:gridCol w="1179615"/>
              </a:tblGrid>
              <a:tr h="6837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570434"/>
              </p:ext>
            </p:extLst>
          </p:nvPr>
        </p:nvGraphicFramePr>
        <p:xfrm>
          <a:off x="5924797" y="4646578"/>
          <a:ext cx="239708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198541"/>
                <a:gridCol w="1198541"/>
              </a:tblGrid>
              <a:tr h="51557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75224"/>
              </p:ext>
            </p:extLst>
          </p:nvPr>
        </p:nvGraphicFramePr>
        <p:xfrm>
          <a:off x="8893553" y="4663356"/>
          <a:ext cx="240895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204476"/>
                <a:gridCol w="1204476"/>
              </a:tblGrid>
              <a:tr h="6665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74793" y="875667"/>
            <a:ext cx="107451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从哪些句子可以看出小蜻蜓过着悠闲的日子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用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“——”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画出来。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1027" y="2354903"/>
            <a:ext cx="10578905" cy="16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u="sng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它们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有时在花间飞舞</a:t>
            </a:r>
            <a:r>
              <a:rPr lang="en-US" altLang="zh-CN" sz="3600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有时轻轻掠过水面。这里飞飞</a:t>
            </a:r>
            <a:r>
              <a:rPr lang="en-US" altLang="zh-CN" sz="3600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那里停停</a:t>
            </a:r>
            <a:r>
              <a:rPr lang="en-US" altLang="zh-CN" sz="3600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小蜻蜓过着悠闲的日子。</a:t>
            </a:r>
            <a:endParaRPr lang="zh-CN" altLang="zh-CN" sz="3600" u="sng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30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90026" y="861094"/>
            <a:ext cx="107686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十二、看图写话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想一想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图上画的是什么地方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什么时候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小朋友们在干什么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他们的心情怎样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用一用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……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有的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……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……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还有的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……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3" name="image13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92425" y="2520361"/>
            <a:ext cx="4907546" cy="39394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779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6865" y="1043888"/>
            <a:ext cx="106176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星期六的早上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小朋友们来到公园里玩。他们有的踢足球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有的拍皮球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有的跳绳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还有的荡秋千。你看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他们玩得多开心啊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273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240" y="867278"/>
            <a:ext cx="9674443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写出带有下列偏旁的生字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再填空。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91750" y="1988940"/>
            <a:ext cx="11033873" cy="1838303"/>
          </a:xfrm>
          <a:prstGeom prst="rect">
            <a:avLst/>
          </a:prstGeom>
        </p:spPr>
      </p:pic>
      <p:pic>
        <p:nvPicPr>
          <p:cNvPr id="9" name="image126.jpeg"/>
          <p:cNvPicPr/>
          <p:nvPr/>
        </p:nvPicPr>
        <p:blipFill rotWithShape="1">
          <a:blip r:embed="rId6"/>
          <a:srcRect l="27002"/>
          <a:stretch/>
        </p:blipFill>
        <p:spPr>
          <a:xfrm>
            <a:off x="3363984" y="1985369"/>
            <a:ext cx="8070209" cy="18418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242" y="3843043"/>
            <a:ext cx="1077088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发现带有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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的字大多与脚有关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扌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的字大多与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;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口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的字大多与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;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亻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的字大多与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有关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29288" y="47283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12904" y="47283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94984" y="55748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861094"/>
            <a:ext cx="1069316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三、选一选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再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在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活动开始前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老师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次强调了要注意安全。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青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清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小河边长满了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河水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chè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见底。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近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进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我走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图书馆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在离门口最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的位置坐下来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7587" y="27191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74052" y="27191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6142" y="43386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0679" y="4338636"/>
            <a:ext cx="8547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33235" y="59784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62872" y="60036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88169"/>
            <a:ext cx="107518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香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家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滑饼味道一流。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做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我写完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业后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就开始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手工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9461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5472" y="19461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9478" y="35539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0982" y="35670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8975" y="884056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四、拼一拼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6631" y="1716297"/>
            <a:ext cx="10584112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qīnɡ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tínɡ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酷暑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biān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pào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热闹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mǎ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yǐ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粮食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shēn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tǐ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鞭炮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liánɡ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shi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蚂蚁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cāo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chǎnɡ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身体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kù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shǔ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蜻蜓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rè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nɑo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操场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597718" y="2307058"/>
            <a:ext cx="1504499" cy="215588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140518" y="3036900"/>
            <a:ext cx="1835864" cy="7549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597718" y="3036900"/>
            <a:ext cx="1378664" cy="8724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224408" y="2307058"/>
            <a:ext cx="1877809" cy="23656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899560" y="2223168"/>
            <a:ext cx="1722612" cy="7465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647890" y="3015927"/>
            <a:ext cx="1974282" cy="77589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204433" y="3791824"/>
            <a:ext cx="1417739" cy="79695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442360" y="2474752"/>
            <a:ext cx="2582484" cy="219800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87682"/>
            <a:ext cx="1075189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五、请选择合适的歇后语填入句中。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哑巴吃黄莲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有苦说不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出</a:t>
            </a:r>
            <a:endParaRPr lang="en-US" altLang="zh-CN" sz="36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芝麻开花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节节高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肉包子打狗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有去无回</a:t>
            </a: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十五个吊桶打水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七上八下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竹篮打水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一场空</a:t>
            </a: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孔夫子搬家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净是输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书</a:t>
            </a:r>
            <a:r>
              <a:rPr lang="en-US" altLang="zh-CN" sz="3600" dirty="0" smtClean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537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87682"/>
            <a:ext cx="107518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我们的生活一天比一天好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真是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上讲台讲故事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我的心情特别紧张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心里像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忙了这么长时间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结果居然失败了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真是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70404" y="10535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07156" y="17922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60825" y="27144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11" y="861094"/>
            <a:ext cx="8161209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六、用音序查字法查字典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比比谁最快。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274555"/>
              </p:ext>
            </p:extLst>
          </p:nvPr>
        </p:nvGraphicFramePr>
        <p:xfrm>
          <a:off x="789848" y="1979802"/>
          <a:ext cx="9964839" cy="3179427"/>
        </p:xfrm>
        <a:graphic>
          <a:graphicData uri="http://schemas.openxmlformats.org/drawingml/2006/table">
            <a:tbl>
              <a:tblPr firstRow="1" firstCol="1" bandRow="1"/>
              <a:tblGrid>
                <a:gridCol w="2622326"/>
                <a:gridCol w="2097861"/>
                <a:gridCol w="2097861"/>
                <a:gridCol w="3146791"/>
              </a:tblGrid>
              <a:tr h="7707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生字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音序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音节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组词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5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88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002847" y="2780247"/>
            <a:ext cx="5803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B               </a:t>
            </a:r>
            <a:r>
              <a:rPr lang="en-US" altLang="zh-CN" sz="3600" dirty="0" err="1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bó</a:t>
            </a:r>
            <a:r>
              <a:rPr lang="en-US" altLang="zh-CN" sz="3600" dirty="0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              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伯伯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7768" y="3621947"/>
            <a:ext cx="5803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C               </a:t>
            </a:r>
            <a:r>
              <a:rPr lang="en-US" altLang="zh-CN" sz="3600" dirty="0" err="1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chū</a:t>
            </a:r>
            <a:r>
              <a:rPr lang="en-US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初中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69314" y="4437111"/>
            <a:ext cx="5803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Y               </a:t>
            </a:r>
            <a:r>
              <a:rPr lang="en-US" altLang="zh-CN" sz="3600" dirty="0" err="1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yánɡ</a:t>
            </a:r>
            <a:r>
              <a:rPr lang="en-US" altLang="zh-CN" sz="3600" dirty="0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           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杨树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629</Words>
  <Application>Microsoft Office PowerPoint</Application>
  <PresentationFormat>自定义</PresentationFormat>
  <Paragraphs>223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Arial</vt:lpstr>
      <vt:lpstr>宋体</vt:lpstr>
      <vt:lpstr>微软雅黑</vt:lpstr>
      <vt:lpstr>楷体</vt:lpstr>
      <vt:lpstr>NEU-BZ</vt:lpstr>
      <vt:lpstr>华文宋体</vt:lpstr>
      <vt:lpstr>NEU-HZ</vt:lpstr>
      <vt:lpstr>NEU-XT</vt:lpstr>
      <vt:lpstr>Wingdings</vt:lpstr>
      <vt:lpstr>方正大标宋_GBK</vt:lpstr>
      <vt:lpstr>方正书宋_GBK</vt:lpstr>
      <vt:lpstr>方正隶变_GBK</vt:lpstr>
      <vt:lpstr>方正大标宋简体</vt:lpstr>
      <vt:lpstr>方正楷体_GBK</vt:lpstr>
      <vt:lpstr>汉仪雅酷黑 95W</vt:lpstr>
      <vt:lpstr>方正仿宋_GBK</vt:lpstr>
      <vt:lpstr>Times New Roman</vt:lpstr>
      <vt:lpstr>Calibri</vt:lpstr>
      <vt:lpstr>方正黑体_GBK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262</cp:revision>
  <dcterms:created xsi:type="dcterms:W3CDTF">2019-06-19T02:08:00Z</dcterms:created>
  <dcterms:modified xsi:type="dcterms:W3CDTF">2026-03-28T01:26:10Z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